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0" r:id="rId5"/>
    <p:sldId id="290" r:id="rId6"/>
    <p:sldId id="291" r:id="rId7"/>
    <p:sldId id="292" r:id="rId8"/>
    <p:sldId id="293" r:id="rId9"/>
    <p:sldId id="294" r:id="rId10"/>
    <p:sldId id="295" r:id="rId11"/>
    <p:sldId id="29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6F2A1-6B3A-4160-A820-EB45A28B309D}" v="18" dt="2023-10-24T19:09:37.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104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BC26F2A1-6B3A-4160-A820-EB45A28B309D}"/>
    <pc:docChg chg="custSel modSld">
      <pc:chgData name="Pascalle Cup" userId="abbe84a0-611b-406e-b251-e8b4b71c069a" providerId="ADAL" clId="{BC26F2A1-6B3A-4160-A820-EB45A28B309D}" dt="2023-10-24T19:09:37.695" v="90" actId="20577"/>
      <pc:docMkLst>
        <pc:docMk/>
      </pc:docMkLst>
      <pc:sldChg chg="modSp mod">
        <pc:chgData name="Pascalle Cup" userId="abbe84a0-611b-406e-b251-e8b4b71c069a" providerId="ADAL" clId="{BC26F2A1-6B3A-4160-A820-EB45A28B309D}" dt="2023-10-18T10:08:44.486" v="58" actId="6549"/>
        <pc:sldMkLst>
          <pc:docMk/>
          <pc:sldMk cId="3438589595" sldId="290"/>
        </pc:sldMkLst>
        <pc:spChg chg="mod">
          <ac:chgData name="Pascalle Cup" userId="abbe84a0-611b-406e-b251-e8b4b71c069a" providerId="ADAL" clId="{BC26F2A1-6B3A-4160-A820-EB45A28B309D}" dt="2023-10-18T10:08:44.486" v="58" actId="6549"/>
          <ac:spMkLst>
            <pc:docMk/>
            <pc:sldMk cId="3438589595" sldId="290"/>
            <ac:spMk id="3" creationId="{9F35F8CF-2E22-41DB-B391-96E969CEC7D5}"/>
          </ac:spMkLst>
        </pc:spChg>
      </pc:sldChg>
      <pc:sldChg chg="modSp mod">
        <pc:chgData name="Pascalle Cup" userId="abbe84a0-611b-406e-b251-e8b4b71c069a" providerId="ADAL" clId="{BC26F2A1-6B3A-4160-A820-EB45A28B309D}" dt="2023-10-24T19:08:33.260" v="72" actId="20577"/>
        <pc:sldMkLst>
          <pc:docMk/>
          <pc:sldMk cId="1829887597" sldId="291"/>
        </pc:sldMkLst>
        <pc:spChg chg="mod">
          <ac:chgData name="Pascalle Cup" userId="abbe84a0-611b-406e-b251-e8b4b71c069a" providerId="ADAL" clId="{BC26F2A1-6B3A-4160-A820-EB45A28B309D}" dt="2023-10-24T19:08:33.260" v="72" actId="20577"/>
          <ac:spMkLst>
            <pc:docMk/>
            <pc:sldMk cId="1829887597" sldId="291"/>
            <ac:spMk id="2" creationId="{F644B31B-F26B-3980-0A97-39132DCE4F09}"/>
          </ac:spMkLst>
        </pc:spChg>
      </pc:sldChg>
      <pc:sldChg chg="delSp modSp mod">
        <pc:chgData name="Pascalle Cup" userId="abbe84a0-611b-406e-b251-e8b4b71c069a" providerId="ADAL" clId="{BC26F2A1-6B3A-4160-A820-EB45A28B309D}" dt="2023-10-24T19:09:37.695" v="90" actId="20577"/>
        <pc:sldMkLst>
          <pc:docMk/>
          <pc:sldMk cId="1703226338" sldId="296"/>
        </pc:sldMkLst>
        <pc:spChg chg="del">
          <ac:chgData name="Pascalle Cup" userId="abbe84a0-611b-406e-b251-e8b4b71c069a" providerId="ADAL" clId="{BC26F2A1-6B3A-4160-A820-EB45A28B309D}" dt="2023-10-18T08:45:32.349" v="0" actId="478"/>
          <ac:spMkLst>
            <pc:docMk/>
            <pc:sldMk cId="1703226338" sldId="296"/>
            <ac:spMk id="23" creationId="{66A7283F-AE63-C9FF-5BA2-69C6976B7732}"/>
          </ac:spMkLst>
        </pc:spChg>
        <pc:graphicFrameChg chg="mod">
          <ac:chgData name="Pascalle Cup" userId="abbe84a0-611b-406e-b251-e8b4b71c069a" providerId="ADAL" clId="{BC26F2A1-6B3A-4160-A820-EB45A28B309D}" dt="2023-10-24T19:09:37.695" v="90" actId="20577"/>
          <ac:graphicFrameMkLst>
            <pc:docMk/>
            <pc:sldMk cId="1703226338" sldId="296"/>
            <ac:graphicFrameMk id="18" creationId="{C447E477-DB1C-FA5D-090A-7B4EB0860CFC}"/>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5C463-8C72-4416-981D-B259375D7DF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99B186-499B-437D-9D4C-357E0AD99920}">
      <dgm:prSet/>
      <dgm:spPr/>
      <dgm:t>
        <a:bodyPr/>
        <a:lstStyle/>
        <a:p>
          <a:pPr>
            <a:lnSpc>
              <a:spcPct val="100000"/>
            </a:lnSpc>
          </a:pPr>
          <a:r>
            <a:rPr lang="nl-NL" dirty="0"/>
            <a:t>Tijdens de uitvoering van het evenement verzamel je bewijzen voor punt 1 t/</a:t>
          </a:r>
          <a:r>
            <a:rPr lang="nl-NL"/>
            <a:t>m 6. </a:t>
          </a:r>
          <a:endParaRPr lang="en-US" dirty="0"/>
        </a:p>
      </dgm:t>
    </dgm:pt>
    <dgm:pt modelId="{A4780B15-0012-4D62-809C-B79268F49E3E}" type="parTrans" cxnId="{EB1EF6ED-C673-4203-81E2-DA1D96C0B4A8}">
      <dgm:prSet/>
      <dgm:spPr/>
      <dgm:t>
        <a:bodyPr/>
        <a:lstStyle/>
        <a:p>
          <a:endParaRPr lang="en-US"/>
        </a:p>
      </dgm:t>
    </dgm:pt>
    <dgm:pt modelId="{B57F159B-29F0-4A00-8B16-0FC6834C7774}" type="sibTrans" cxnId="{EB1EF6ED-C673-4203-81E2-DA1D96C0B4A8}">
      <dgm:prSet/>
      <dgm:spPr/>
      <dgm:t>
        <a:bodyPr/>
        <a:lstStyle/>
        <a:p>
          <a:endParaRPr lang="en-US"/>
        </a:p>
      </dgm:t>
    </dgm:pt>
    <dgm:pt modelId="{E00D6400-8437-4370-AC5F-F3D2308C6150}">
      <dgm:prSet/>
      <dgm:spPr/>
      <dgm:t>
        <a:bodyPr/>
        <a:lstStyle/>
        <a:p>
          <a:pPr>
            <a:lnSpc>
              <a:spcPct val="100000"/>
            </a:lnSpc>
          </a:pPr>
          <a:r>
            <a:rPr lang="nl-NL"/>
            <a:t>Hou het beoordelingsformulier hiervoor in de gaten.</a:t>
          </a:r>
          <a:endParaRPr lang="en-US"/>
        </a:p>
      </dgm:t>
    </dgm:pt>
    <dgm:pt modelId="{BD9E73D9-F563-454F-AEDD-9EC9B1FCAECB}" type="parTrans" cxnId="{47AD8439-2E5F-4C44-8D45-4715FBC97385}">
      <dgm:prSet/>
      <dgm:spPr/>
      <dgm:t>
        <a:bodyPr/>
        <a:lstStyle/>
        <a:p>
          <a:endParaRPr lang="en-US"/>
        </a:p>
      </dgm:t>
    </dgm:pt>
    <dgm:pt modelId="{01AE55CD-D2E1-4E90-AFA4-4A8EA13973BE}" type="sibTrans" cxnId="{47AD8439-2E5F-4C44-8D45-4715FBC97385}">
      <dgm:prSet/>
      <dgm:spPr/>
      <dgm:t>
        <a:bodyPr/>
        <a:lstStyle/>
        <a:p>
          <a:endParaRPr lang="en-US"/>
        </a:p>
      </dgm:t>
    </dgm:pt>
    <dgm:pt modelId="{70D3BDB0-DBF6-4101-AA31-040DC0655B4C}">
      <dgm:prSet/>
      <dgm:spPr/>
      <dgm:t>
        <a:bodyPr/>
        <a:lstStyle/>
        <a:p>
          <a:pPr>
            <a:lnSpc>
              <a:spcPct val="100000"/>
            </a:lnSpc>
          </a:pPr>
          <a:r>
            <a:rPr lang="nl-NL"/>
            <a:t>Je ontvangt een uitnodiging voor je reflectiegesprek; dit vindt dus NA de uitvoering plaats.</a:t>
          </a:r>
          <a:endParaRPr lang="en-US"/>
        </a:p>
      </dgm:t>
    </dgm:pt>
    <dgm:pt modelId="{006E85B9-A4FB-4E4C-A39E-57B631329D9F}" type="parTrans" cxnId="{A0037434-3C1E-4788-AD34-AAB13DB2B7D3}">
      <dgm:prSet/>
      <dgm:spPr/>
      <dgm:t>
        <a:bodyPr/>
        <a:lstStyle/>
        <a:p>
          <a:endParaRPr lang="en-US"/>
        </a:p>
      </dgm:t>
    </dgm:pt>
    <dgm:pt modelId="{7F1960D0-D9C3-4543-826A-6BCAC171ACAE}" type="sibTrans" cxnId="{A0037434-3C1E-4788-AD34-AAB13DB2B7D3}">
      <dgm:prSet/>
      <dgm:spPr/>
      <dgm:t>
        <a:bodyPr/>
        <a:lstStyle/>
        <a:p>
          <a:endParaRPr lang="en-US"/>
        </a:p>
      </dgm:t>
    </dgm:pt>
    <dgm:pt modelId="{45B304BA-B27B-48B5-A9BD-ED36B00B39E0}">
      <dgm:prSet/>
      <dgm:spPr/>
      <dgm:t>
        <a:bodyPr/>
        <a:lstStyle/>
        <a:p>
          <a:pPr>
            <a:lnSpc>
              <a:spcPct val="100000"/>
            </a:lnSpc>
          </a:pPr>
          <a:r>
            <a:rPr lang="nl-NL" dirty="0"/>
            <a:t>Bereidt de mondelinge presentatie goed voor; komt alles aan bod en duurt de presentatie niet langer dan 10 minuten? </a:t>
          </a:r>
          <a:endParaRPr lang="en-US" dirty="0"/>
        </a:p>
      </dgm:t>
    </dgm:pt>
    <dgm:pt modelId="{6D4246B0-F5C2-429A-9B51-BB51A4E2C1F6}" type="parTrans" cxnId="{6DF6A5A0-3404-4B91-8F38-3E065161EFFA}">
      <dgm:prSet/>
      <dgm:spPr/>
      <dgm:t>
        <a:bodyPr/>
        <a:lstStyle/>
        <a:p>
          <a:endParaRPr lang="en-US"/>
        </a:p>
      </dgm:t>
    </dgm:pt>
    <dgm:pt modelId="{3C9905CF-9030-4C3B-8407-C575D4B73DBB}" type="sibTrans" cxnId="{6DF6A5A0-3404-4B91-8F38-3E065161EFFA}">
      <dgm:prSet/>
      <dgm:spPr/>
      <dgm:t>
        <a:bodyPr/>
        <a:lstStyle/>
        <a:p>
          <a:endParaRPr lang="en-US"/>
        </a:p>
      </dgm:t>
    </dgm:pt>
    <dgm:pt modelId="{482E3DE0-303D-4749-BE0F-C67906C30B0C}">
      <dgm:prSet/>
      <dgm:spPr/>
      <dgm:t>
        <a:bodyPr/>
        <a:lstStyle/>
        <a:p>
          <a:pPr>
            <a:lnSpc>
              <a:spcPct val="100000"/>
            </a:lnSpc>
          </a:pPr>
          <a:r>
            <a:rPr lang="nl-NL"/>
            <a:t>Tijdens je beoordeling is er eerst tijd voor de mondelinge presentatie en daarna is er nog tijd waarin de beoordelaar je vragen kan stellen. </a:t>
          </a:r>
          <a:endParaRPr lang="en-US"/>
        </a:p>
      </dgm:t>
    </dgm:pt>
    <dgm:pt modelId="{3E9D4366-F3A2-4C01-8568-4ED1C123D323}" type="parTrans" cxnId="{F152155A-8052-475B-8BDD-E1330BDA324E}">
      <dgm:prSet/>
      <dgm:spPr/>
      <dgm:t>
        <a:bodyPr/>
        <a:lstStyle/>
        <a:p>
          <a:endParaRPr lang="en-US"/>
        </a:p>
      </dgm:t>
    </dgm:pt>
    <dgm:pt modelId="{65D3BC19-D0EA-48F8-B0D7-7422ABD4E570}" type="sibTrans" cxnId="{F152155A-8052-475B-8BDD-E1330BDA324E}">
      <dgm:prSet/>
      <dgm:spPr/>
      <dgm:t>
        <a:bodyPr/>
        <a:lstStyle/>
        <a:p>
          <a:endParaRPr lang="en-US"/>
        </a:p>
      </dgm:t>
    </dgm:pt>
    <dgm:pt modelId="{F3BCC621-E913-44F1-91FA-5A167934A83D}" type="pres">
      <dgm:prSet presAssocID="{B8E5C463-8C72-4416-981D-B259375D7DF0}" presName="root" presStyleCnt="0">
        <dgm:presLayoutVars>
          <dgm:dir/>
          <dgm:resizeHandles val="exact"/>
        </dgm:presLayoutVars>
      </dgm:prSet>
      <dgm:spPr/>
    </dgm:pt>
    <dgm:pt modelId="{B3CFCE35-4955-4BBC-A540-90E1A14A552B}" type="pres">
      <dgm:prSet presAssocID="{3B99B186-499B-437D-9D4C-357E0AD99920}" presName="compNode" presStyleCnt="0"/>
      <dgm:spPr/>
    </dgm:pt>
    <dgm:pt modelId="{4E2FCD83-1D6E-4107-B20A-CEF5A2FDB369}" type="pres">
      <dgm:prSet presAssocID="{3B99B186-499B-437D-9D4C-357E0AD99920}" presName="bgRect" presStyleLbl="bgShp" presStyleIdx="0" presStyleCnt="5"/>
      <dgm:spPr/>
    </dgm:pt>
    <dgm:pt modelId="{3B008B00-FCE2-412C-A367-8557D54CB3B7}" type="pres">
      <dgm:prSet presAssocID="{3B99B186-499B-437D-9D4C-357E0AD9992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70706F8A-F056-489D-888D-AC8E48AE06D6}" type="pres">
      <dgm:prSet presAssocID="{3B99B186-499B-437D-9D4C-357E0AD99920}" presName="spaceRect" presStyleCnt="0"/>
      <dgm:spPr/>
    </dgm:pt>
    <dgm:pt modelId="{CDD1D5D3-CF50-4A95-A5AA-BBBD8B708F4C}" type="pres">
      <dgm:prSet presAssocID="{3B99B186-499B-437D-9D4C-357E0AD99920}" presName="parTx" presStyleLbl="revTx" presStyleIdx="0" presStyleCnt="5">
        <dgm:presLayoutVars>
          <dgm:chMax val="0"/>
          <dgm:chPref val="0"/>
        </dgm:presLayoutVars>
      </dgm:prSet>
      <dgm:spPr/>
    </dgm:pt>
    <dgm:pt modelId="{5BAFFA3D-B46A-479B-B36B-7BC5ECE73FB1}" type="pres">
      <dgm:prSet presAssocID="{B57F159B-29F0-4A00-8B16-0FC6834C7774}" presName="sibTrans" presStyleCnt="0"/>
      <dgm:spPr/>
    </dgm:pt>
    <dgm:pt modelId="{082E5AB3-853D-4B4F-9C8E-E89FA712A17C}" type="pres">
      <dgm:prSet presAssocID="{E00D6400-8437-4370-AC5F-F3D2308C6150}" presName="compNode" presStyleCnt="0"/>
      <dgm:spPr/>
    </dgm:pt>
    <dgm:pt modelId="{1CD8DB1E-7658-4914-8549-34A2C80B5D19}" type="pres">
      <dgm:prSet presAssocID="{E00D6400-8437-4370-AC5F-F3D2308C6150}" presName="bgRect" presStyleLbl="bgShp" presStyleIdx="1" presStyleCnt="5"/>
      <dgm:spPr/>
    </dgm:pt>
    <dgm:pt modelId="{A1D38B50-FAF5-4D70-A103-69B5B9FCFD93}" type="pres">
      <dgm:prSet presAssocID="{E00D6400-8437-4370-AC5F-F3D2308C615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meet"/>
        </a:ext>
      </dgm:extLst>
    </dgm:pt>
    <dgm:pt modelId="{59684E4C-DDEB-469E-B347-683ECE8C1D67}" type="pres">
      <dgm:prSet presAssocID="{E00D6400-8437-4370-AC5F-F3D2308C6150}" presName="spaceRect" presStyleCnt="0"/>
      <dgm:spPr/>
    </dgm:pt>
    <dgm:pt modelId="{F34F4004-ACEA-4BDB-87C3-1AEACF4B0291}" type="pres">
      <dgm:prSet presAssocID="{E00D6400-8437-4370-AC5F-F3D2308C6150}" presName="parTx" presStyleLbl="revTx" presStyleIdx="1" presStyleCnt="5">
        <dgm:presLayoutVars>
          <dgm:chMax val="0"/>
          <dgm:chPref val="0"/>
        </dgm:presLayoutVars>
      </dgm:prSet>
      <dgm:spPr/>
    </dgm:pt>
    <dgm:pt modelId="{35792B88-E346-466E-A017-5EB314388692}" type="pres">
      <dgm:prSet presAssocID="{01AE55CD-D2E1-4E90-AFA4-4A8EA13973BE}" presName="sibTrans" presStyleCnt="0"/>
      <dgm:spPr/>
    </dgm:pt>
    <dgm:pt modelId="{E912F289-D11B-4124-B49A-D3CC5D8BC189}" type="pres">
      <dgm:prSet presAssocID="{70D3BDB0-DBF6-4101-AA31-040DC0655B4C}" presName="compNode" presStyleCnt="0"/>
      <dgm:spPr/>
    </dgm:pt>
    <dgm:pt modelId="{49176B5C-7C21-4378-96D3-5FEB900099AD}" type="pres">
      <dgm:prSet presAssocID="{70D3BDB0-DBF6-4101-AA31-040DC0655B4C}" presName="bgRect" presStyleLbl="bgShp" presStyleIdx="2" presStyleCnt="5"/>
      <dgm:spPr/>
    </dgm:pt>
    <dgm:pt modelId="{C6A336D8-B63F-41E9-8126-BE77F896DEE3}" type="pres">
      <dgm:prSet presAssocID="{70D3BDB0-DBF6-4101-AA31-040DC0655B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62E97517-BB5B-4340-9A04-F53D88194BD8}" type="pres">
      <dgm:prSet presAssocID="{70D3BDB0-DBF6-4101-AA31-040DC0655B4C}" presName="spaceRect" presStyleCnt="0"/>
      <dgm:spPr/>
    </dgm:pt>
    <dgm:pt modelId="{A5DB4781-6902-4F44-8CA8-E72A1084688E}" type="pres">
      <dgm:prSet presAssocID="{70D3BDB0-DBF6-4101-AA31-040DC0655B4C}" presName="parTx" presStyleLbl="revTx" presStyleIdx="2" presStyleCnt="5">
        <dgm:presLayoutVars>
          <dgm:chMax val="0"/>
          <dgm:chPref val="0"/>
        </dgm:presLayoutVars>
      </dgm:prSet>
      <dgm:spPr/>
    </dgm:pt>
    <dgm:pt modelId="{3F6173D9-E9E6-415E-AFED-123E3174A279}" type="pres">
      <dgm:prSet presAssocID="{7F1960D0-D9C3-4543-826A-6BCAC171ACAE}" presName="sibTrans" presStyleCnt="0"/>
      <dgm:spPr/>
    </dgm:pt>
    <dgm:pt modelId="{D70B312F-799C-4C39-9DDA-383156C72B74}" type="pres">
      <dgm:prSet presAssocID="{45B304BA-B27B-48B5-A9BD-ED36B00B39E0}" presName="compNode" presStyleCnt="0"/>
      <dgm:spPr/>
    </dgm:pt>
    <dgm:pt modelId="{6EA865C5-CA5C-447B-B41B-5C0BD559F12D}" type="pres">
      <dgm:prSet presAssocID="{45B304BA-B27B-48B5-A9BD-ED36B00B39E0}" presName="bgRect" presStyleLbl="bgShp" presStyleIdx="3" presStyleCnt="5"/>
      <dgm:spPr/>
    </dgm:pt>
    <dgm:pt modelId="{28A89638-75D8-4A06-A284-2DF7DE08DC1A}" type="pres">
      <dgm:prSet presAssocID="{45B304BA-B27B-48B5-A9BD-ED36B00B39E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52ED118C-3701-4C4E-AA62-26F5078DC4AE}" type="pres">
      <dgm:prSet presAssocID="{45B304BA-B27B-48B5-A9BD-ED36B00B39E0}" presName="spaceRect" presStyleCnt="0"/>
      <dgm:spPr/>
    </dgm:pt>
    <dgm:pt modelId="{9823B4F1-CD2A-4E32-A414-8D885BF32522}" type="pres">
      <dgm:prSet presAssocID="{45B304BA-B27B-48B5-A9BD-ED36B00B39E0}" presName="parTx" presStyleLbl="revTx" presStyleIdx="3" presStyleCnt="5">
        <dgm:presLayoutVars>
          <dgm:chMax val="0"/>
          <dgm:chPref val="0"/>
        </dgm:presLayoutVars>
      </dgm:prSet>
      <dgm:spPr/>
    </dgm:pt>
    <dgm:pt modelId="{1FB6CC9E-F348-4167-B59A-B66B1DEAEC51}" type="pres">
      <dgm:prSet presAssocID="{3C9905CF-9030-4C3B-8407-C575D4B73DBB}" presName="sibTrans" presStyleCnt="0"/>
      <dgm:spPr/>
    </dgm:pt>
    <dgm:pt modelId="{55CA37C0-F906-4E17-9105-F410FB704A09}" type="pres">
      <dgm:prSet presAssocID="{482E3DE0-303D-4749-BE0F-C67906C30B0C}" presName="compNode" presStyleCnt="0"/>
      <dgm:spPr/>
    </dgm:pt>
    <dgm:pt modelId="{56D416E8-8A4D-4334-BD07-696BFE364305}" type="pres">
      <dgm:prSet presAssocID="{482E3DE0-303D-4749-BE0F-C67906C30B0C}" presName="bgRect" presStyleLbl="bgShp" presStyleIdx="4" presStyleCnt="5"/>
      <dgm:spPr/>
    </dgm:pt>
    <dgm:pt modelId="{C713B48E-C0DF-4D9D-83D7-1FCFD81E9D95}" type="pres">
      <dgm:prSet presAssocID="{482E3DE0-303D-4749-BE0F-C67906C30B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laslokaal"/>
        </a:ext>
      </dgm:extLst>
    </dgm:pt>
    <dgm:pt modelId="{30421A36-BBFF-48E2-BA14-CFAD6501280B}" type="pres">
      <dgm:prSet presAssocID="{482E3DE0-303D-4749-BE0F-C67906C30B0C}" presName="spaceRect" presStyleCnt="0"/>
      <dgm:spPr/>
    </dgm:pt>
    <dgm:pt modelId="{1BBAD9E5-F479-40F7-A970-341A7E39E60B}" type="pres">
      <dgm:prSet presAssocID="{482E3DE0-303D-4749-BE0F-C67906C30B0C}" presName="parTx" presStyleLbl="revTx" presStyleIdx="4" presStyleCnt="5">
        <dgm:presLayoutVars>
          <dgm:chMax val="0"/>
          <dgm:chPref val="0"/>
        </dgm:presLayoutVars>
      </dgm:prSet>
      <dgm:spPr/>
    </dgm:pt>
  </dgm:ptLst>
  <dgm:cxnLst>
    <dgm:cxn modelId="{09654404-ADFE-44B9-AFAA-66440B736280}" type="presOf" srcId="{70D3BDB0-DBF6-4101-AA31-040DC0655B4C}" destId="{A5DB4781-6902-4F44-8CA8-E72A1084688E}" srcOrd="0" destOrd="0" presId="urn:microsoft.com/office/officeart/2018/2/layout/IconVerticalSolidList"/>
    <dgm:cxn modelId="{C2480E1C-4F51-47A6-8D6B-71502F0C98F6}" type="presOf" srcId="{E00D6400-8437-4370-AC5F-F3D2308C6150}" destId="{F34F4004-ACEA-4BDB-87C3-1AEACF4B0291}" srcOrd="0" destOrd="0" presId="urn:microsoft.com/office/officeart/2018/2/layout/IconVerticalSolidList"/>
    <dgm:cxn modelId="{A0037434-3C1E-4788-AD34-AAB13DB2B7D3}" srcId="{B8E5C463-8C72-4416-981D-B259375D7DF0}" destId="{70D3BDB0-DBF6-4101-AA31-040DC0655B4C}" srcOrd="2" destOrd="0" parTransId="{006E85B9-A4FB-4E4C-A39E-57B631329D9F}" sibTransId="{7F1960D0-D9C3-4543-826A-6BCAC171ACAE}"/>
    <dgm:cxn modelId="{47AD8439-2E5F-4C44-8D45-4715FBC97385}" srcId="{B8E5C463-8C72-4416-981D-B259375D7DF0}" destId="{E00D6400-8437-4370-AC5F-F3D2308C6150}" srcOrd="1" destOrd="0" parTransId="{BD9E73D9-F563-454F-AEDD-9EC9B1FCAECB}" sibTransId="{01AE55CD-D2E1-4E90-AFA4-4A8EA13973BE}"/>
    <dgm:cxn modelId="{89297653-4BEC-4E70-A24A-26AFC5352F87}" type="presOf" srcId="{B8E5C463-8C72-4416-981D-B259375D7DF0}" destId="{F3BCC621-E913-44F1-91FA-5A167934A83D}" srcOrd="0" destOrd="0" presId="urn:microsoft.com/office/officeart/2018/2/layout/IconVerticalSolidList"/>
    <dgm:cxn modelId="{73997675-6872-44DF-9376-A4D0278D20DD}" type="presOf" srcId="{3B99B186-499B-437D-9D4C-357E0AD99920}" destId="{CDD1D5D3-CF50-4A95-A5AA-BBBD8B708F4C}" srcOrd="0" destOrd="0" presId="urn:microsoft.com/office/officeart/2018/2/layout/IconVerticalSolidList"/>
    <dgm:cxn modelId="{F152155A-8052-475B-8BDD-E1330BDA324E}" srcId="{B8E5C463-8C72-4416-981D-B259375D7DF0}" destId="{482E3DE0-303D-4749-BE0F-C67906C30B0C}" srcOrd="4" destOrd="0" parTransId="{3E9D4366-F3A2-4C01-8568-4ED1C123D323}" sibTransId="{65D3BC19-D0EA-48F8-B0D7-7422ABD4E570}"/>
    <dgm:cxn modelId="{B208D392-EE94-46D5-B23C-AD58E100129F}" type="presOf" srcId="{482E3DE0-303D-4749-BE0F-C67906C30B0C}" destId="{1BBAD9E5-F479-40F7-A970-341A7E39E60B}" srcOrd="0" destOrd="0" presId="urn:microsoft.com/office/officeart/2018/2/layout/IconVerticalSolidList"/>
    <dgm:cxn modelId="{6DF6A5A0-3404-4B91-8F38-3E065161EFFA}" srcId="{B8E5C463-8C72-4416-981D-B259375D7DF0}" destId="{45B304BA-B27B-48B5-A9BD-ED36B00B39E0}" srcOrd="3" destOrd="0" parTransId="{6D4246B0-F5C2-429A-9B51-BB51A4E2C1F6}" sibTransId="{3C9905CF-9030-4C3B-8407-C575D4B73DBB}"/>
    <dgm:cxn modelId="{5C042DD7-0D34-4441-B969-679A4EBFD34F}" type="presOf" srcId="{45B304BA-B27B-48B5-A9BD-ED36B00B39E0}" destId="{9823B4F1-CD2A-4E32-A414-8D885BF32522}" srcOrd="0" destOrd="0" presId="urn:microsoft.com/office/officeart/2018/2/layout/IconVerticalSolidList"/>
    <dgm:cxn modelId="{EB1EF6ED-C673-4203-81E2-DA1D96C0B4A8}" srcId="{B8E5C463-8C72-4416-981D-B259375D7DF0}" destId="{3B99B186-499B-437D-9D4C-357E0AD99920}" srcOrd="0" destOrd="0" parTransId="{A4780B15-0012-4D62-809C-B79268F49E3E}" sibTransId="{B57F159B-29F0-4A00-8B16-0FC6834C7774}"/>
    <dgm:cxn modelId="{CD349871-FEE8-4DF3-A576-55C0AF4449A5}" type="presParOf" srcId="{F3BCC621-E913-44F1-91FA-5A167934A83D}" destId="{B3CFCE35-4955-4BBC-A540-90E1A14A552B}" srcOrd="0" destOrd="0" presId="urn:microsoft.com/office/officeart/2018/2/layout/IconVerticalSolidList"/>
    <dgm:cxn modelId="{914DF493-A89A-4D3C-A6AC-F061EB3C3FC2}" type="presParOf" srcId="{B3CFCE35-4955-4BBC-A540-90E1A14A552B}" destId="{4E2FCD83-1D6E-4107-B20A-CEF5A2FDB369}" srcOrd="0" destOrd="0" presId="urn:microsoft.com/office/officeart/2018/2/layout/IconVerticalSolidList"/>
    <dgm:cxn modelId="{26B5D982-2435-4CC6-8BC3-2B9E80095B60}" type="presParOf" srcId="{B3CFCE35-4955-4BBC-A540-90E1A14A552B}" destId="{3B008B00-FCE2-412C-A367-8557D54CB3B7}" srcOrd="1" destOrd="0" presId="urn:microsoft.com/office/officeart/2018/2/layout/IconVerticalSolidList"/>
    <dgm:cxn modelId="{474E6D07-8AEE-4C74-8992-345AFAD694A3}" type="presParOf" srcId="{B3CFCE35-4955-4BBC-A540-90E1A14A552B}" destId="{70706F8A-F056-489D-888D-AC8E48AE06D6}" srcOrd="2" destOrd="0" presId="urn:microsoft.com/office/officeart/2018/2/layout/IconVerticalSolidList"/>
    <dgm:cxn modelId="{DB09C7EC-9802-4074-9BF2-0A791FC89281}" type="presParOf" srcId="{B3CFCE35-4955-4BBC-A540-90E1A14A552B}" destId="{CDD1D5D3-CF50-4A95-A5AA-BBBD8B708F4C}" srcOrd="3" destOrd="0" presId="urn:microsoft.com/office/officeart/2018/2/layout/IconVerticalSolidList"/>
    <dgm:cxn modelId="{99D7DDDA-8E1C-404D-AC67-F0993651CA85}" type="presParOf" srcId="{F3BCC621-E913-44F1-91FA-5A167934A83D}" destId="{5BAFFA3D-B46A-479B-B36B-7BC5ECE73FB1}" srcOrd="1" destOrd="0" presId="urn:microsoft.com/office/officeart/2018/2/layout/IconVerticalSolidList"/>
    <dgm:cxn modelId="{06877157-6DC4-4731-9530-282525D90C81}" type="presParOf" srcId="{F3BCC621-E913-44F1-91FA-5A167934A83D}" destId="{082E5AB3-853D-4B4F-9C8E-E89FA712A17C}" srcOrd="2" destOrd="0" presId="urn:microsoft.com/office/officeart/2018/2/layout/IconVerticalSolidList"/>
    <dgm:cxn modelId="{52B1AF0E-92BF-4CE8-8845-676E4D6904FD}" type="presParOf" srcId="{082E5AB3-853D-4B4F-9C8E-E89FA712A17C}" destId="{1CD8DB1E-7658-4914-8549-34A2C80B5D19}" srcOrd="0" destOrd="0" presId="urn:microsoft.com/office/officeart/2018/2/layout/IconVerticalSolidList"/>
    <dgm:cxn modelId="{89D0A761-10AF-4051-BBB2-CA328D544535}" type="presParOf" srcId="{082E5AB3-853D-4B4F-9C8E-E89FA712A17C}" destId="{A1D38B50-FAF5-4D70-A103-69B5B9FCFD93}" srcOrd="1" destOrd="0" presId="urn:microsoft.com/office/officeart/2018/2/layout/IconVerticalSolidList"/>
    <dgm:cxn modelId="{A6AEB534-D226-4BA5-B11D-04F76E68E981}" type="presParOf" srcId="{082E5AB3-853D-4B4F-9C8E-E89FA712A17C}" destId="{59684E4C-DDEB-469E-B347-683ECE8C1D67}" srcOrd="2" destOrd="0" presId="urn:microsoft.com/office/officeart/2018/2/layout/IconVerticalSolidList"/>
    <dgm:cxn modelId="{D3D23C74-5208-42BB-903F-64B02F9519B4}" type="presParOf" srcId="{082E5AB3-853D-4B4F-9C8E-E89FA712A17C}" destId="{F34F4004-ACEA-4BDB-87C3-1AEACF4B0291}" srcOrd="3" destOrd="0" presId="urn:microsoft.com/office/officeart/2018/2/layout/IconVerticalSolidList"/>
    <dgm:cxn modelId="{CEE884C7-99F1-4F14-9B14-3311CF2E7F09}" type="presParOf" srcId="{F3BCC621-E913-44F1-91FA-5A167934A83D}" destId="{35792B88-E346-466E-A017-5EB314388692}" srcOrd="3" destOrd="0" presId="urn:microsoft.com/office/officeart/2018/2/layout/IconVerticalSolidList"/>
    <dgm:cxn modelId="{15867574-DD6C-45AF-98D6-112335FBBB90}" type="presParOf" srcId="{F3BCC621-E913-44F1-91FA-5A167934A83D}" destId="{E912F289-D11B-4124-B49A-D3CC5D8BC189}" srcOrd="4" destOrd="0" presId="urn:microsoft.com/office/officeart/2018/2/layout/IconVerticalSolidList"/>
    <dgm:cxn modelId="{0792C7D1-DA02-4291-9E48-2CBF108237FB}" type="presParOf" srcId="{E912F289-D11B-4124-B49A-D3CC5D8BC189}" destId="{49176B5C-7C21-4378-96D3-5FEB900099AD}" srcOrd="0" destOrd="0" presId="urn:microsoft.com/office/officeart/2018/2/layout/IconVerticalSolidList"/>
    <dgm:cxn modelId="{56797780-2698-485C-BA27-1B82B990849B}" type="presParOf" srcId="{E912F289-D11B-4124-B49A-D3CC5D8BC189}" destId="{C6A336D8-B63F-41E9-8126-BE77F896DEE3}" srcOrd="1" destOrd="0" presId="urn:microsoft.com/office/officeart/2018/2/layout/IconVerticalSolidList"/>
    <dgm:cxn modelId="{2074F324-5602-4BC6-98A6-B7FC2D8044ED}" type="presParOf" srcId="{E912F289-D11B-4124-B49A-D3CC5D8BC189}" destId="{62E97517-BB5B-4340-9A04-F53D88194BD8}" srcOrd="2" destOrd="0" presId="urn:microsoft.com/office/officeart/2018/2/layout/IconVerticalSolidList"/>
    <dgm:cxn modelId="{243D94B7-9E21-4C3D-80E5-3BCFA0E17BC2}" type="presParOf" srcId="{E912F289-D11B-4124-B49A-D3CC5D8BC189}" destId="{A5DB4781-6902-4F44-8CA8-E72A1084688E}" srcOrd="3" destOrd="0" presId="urn:microsoft.com/office/officeart/2018/2/layout/IconVerticalSolidList"/>
    <dgm:cxn modelId="{A2A63C68-0BD9-4E28-ADFC-22E52E0575B7}" type="presParOf" srcId="{F3BCC621-E913-44F1-91FA-5A167934A83D}" destId="{3F6173D9-E9E6-415E-AFED-123E3174A279}" srcOrd="5" destOrd="0" presId="urn:microsoft.com/office/officeart/2018/2/layout/IconVerticalSolidList"/>
    <dgm:cxn modelId="{436A1FEC-E837-461F-BED9-47E9804E8976}" type="presParOf" srcId="{F3BCC621-E913-44F1-91FA-5A167934A83D}" destId="{D70B312F-799C-4C39-9DDA-383156C72B74}" srcOrd="6" destOrd="0" presId="urn:microsoft.com/office/officeart/2018/2/layout/IconVerticalSolidList"/>
    <dgm:cxn modelId="{9AF6DE04-255E-4938-B65C-9231E6A229B5}" type="presParOf" srcId="{D70B312F-799C-4C39-9DDA-383156C72B74}" destId="{6EA865C5-CA5C-447B-B41B-5C0BD559F12D}" srcOrd="0" destOrd="0" presId="urn:microsoft.com/office/officeart/2018/2/layout/IconVerticalSolidList"/>
    <dgm:cxn modelId="{83F617AC-EB08-45B8-8CAD-47E5E76B2F91}" type="presParOf" srcId="{D70B312F-799C-4C39-9DDA-383156C72B74}" destId="{28A89638-75D8-4A06-A284-2DF7DE08DC1A}" srcOrd="1" destOrd="0" presId="urn:microsoft.com/office/officeart/2018/2/layout/IconVerticalSolidList"/>
    <dgm:cxn modelId="{396F4B3E-FC6F-4109-931F-664B9509B6E8}" type="presParOf" srcId="{D70B312F-799C-4C39-9DDA-383156C72B74}" destId="{52ED118C-3701-4C4E-AA62-26F5078DC4AE}" srcOrd="2" destOrd="0" presId="urn:microsoft.com/office/officeart/2018/2/layout/IconVerticalSolidList"/>
    <dgm:cxn modelId="{2B9A6108-78E3-4F1E-AE08-32C13DF9A449}" type="presParOf" srcId="{D70B312F-799C-4C39-9DDA-383156C72B74}" destId="{9823B4F1-CD2A-4E32-A414-8D885BF32522}" srcOrd="3" destOrd="0" presId="urn:microsoft.com/office/officeart/2018/2/layout/IconVerticalSolidList"/>
    <dgm:cxn modelId="{1FA32891-BE71-41BD-B25B-372C42BC139C}" type="presParOf" srcId="{F3BCC621-E913-44F1-91FA-5A167934A83D}" destId="{1FB6CC9E-F348-4167-B59A-B66B1DEAEC51}" srcOrd="7" destOrd="0" presId="urn:microsoft.com/office/officeart/2018/2/layout/IconVerticalSolidList"/>
    <dgm:cxn modelId="{11052B19-C0F1-4861-8C7F-F7E27BFCC88D}" type="presParOf" srcId="{F3BCC621-E913-44F1-91FA-5A167934A83D}" destId="{55CA37C0-F906-4E17-9105-F410FB704A09}" srcOrd="8" destOrd="0" presId="urn:microsoft.com/office/officeart/2018/2/layout/IconVerticalSolidList"/>
    <dgm:cxn modelId="{CC963F5E-02B1-4452-A846-63BB1072A32F}" type="presParOf" srcId="{55CA37C0-F906-4E17-9105-F410FB704A09}" destId="{56D416E8-8A4D-4334-BD07-696BFE364305}" srcOrd="0" destOrd="0" presId="urn:microsoft.com/office/officeart/2018/2/layout/IconVerticalSolidList"/>
    <dgm:cxn modelId="{A45B2879-3B24-44E0-9D15-4C4CB55E4A34}" type="presParOf" srcId="{55CA37C0-F906-4E17-9105-F410FB704A09}" destId="{C713B48E-C0DF-4D9D-83D7-1FCFD81E9D95}" srcOrd="1" destOrd="0" presId="urn:microsoft.com/office/officeart/2018/2/layout/IconVerticalSolidList"/>
    <dgm:cxn modelId="{0873F70F-DB0B-4342-B0DA-556BDF1776B8}" type="presParOf" srcId="{55CA37C0-F906-4E17-9105-F410FB704A09}" destId="{30421A36-BBFF-48E2-BA14-CFAD6501280B}" srcOrd="2" destOrd="0" presId="urn:microsoft.com/office/officeart/2018/2/layout/IconVerticalSolidList"/>
    <dgm:cxn modelId="{74086AA1-FC68-4EDE-B6FF-8BF4EE3CA360}" type="presParOf" srcId="{55CA37C0-F906-4E17-9105-F410FB704A09}" destId="{1BBAD9E5-F479-40F7-A970-341A7E39E6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FCD83-1D6E-4107-B20A-CEF5A2FDB369}">
      <dsp:nvSpPr>
        <dsp:cNvPr id="0" name=""/>
        <dsp:cNvSpPr/>
      </dsp:nvSpPr>
      <dsp:spPr>
        <a:xfrm>
          <a:off x="0" y="3452"/>
          <a:ext cx="11449049" cy="735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08B00-FCE2-412C-A367-8557D54CB3B7}">
      <dsp:nvSpPr>
        <dsp:cNvPr id="0" name=""/>
        <dsp:cNvSpPr/>
      </dsp:nvSpPr>
      <dsp:spPr>
        <a:xfrm>
          <a:off x="222473" y="168928"/>
          <a:ext cx="404496" cy="404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1D5D3-CF50-4A95-A5AA-BBBD8B708F4C}">
      <dsp:nvSpPr>
        <dsp:cNvPr id="0" name=""/>
        <dsp:cNvSpPr/>
      </dsp:nvSpPr>
      <dsp:spPr>
        <a:xfrm>
          <a:off x="849443" y="3452"/>
          <a:ext cx="10599606" cy="73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nl-NL" sz="1900" kern="1200" dirty="0"/>
            <a:t>Tijdens de uitvoering van het evenement verzamel je bewijzen voor punt 1 t/</a:t>
          </a:r>
          <a:r>
            <a:rPr lang="nl-NL" sz="1900" kern="1200"/>
            <a:t>m 6. </a:t>
          </a:r>
          <a:endParaRPr lang="en-US" sz="1900" kern="1200" dirty="0"/>
        </a:p>
      </dsp:txBody>
      <dsp:txXfrm>
        <a:off x="849443" y="3452"/>
        <a:ext cx="10599606" cy="735448"/>
      </dsp:txXfrm>
    </dsp:sp>
    <dsp:sp modelId="{1CD8DB1E-7658-4914-8549-34A2C80B5D19}">
      <dsp:nvSpPr>
        <dsp:cNvPr id="0" name=""/>
        <dsp:cNvSpPr/>
      </dsp:nvSpPr>
      <dsp:spPr>
        <a:xfrm>
          <a:off x="0" y="922763"/>
          <a:ext cx="11449049" cy="735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38B50-FAF5-4D70-A103-69B5B9FCFD93}">
      <dsp:nvSpPr>
        <dsp:cNvPr id="0" name=""/>
        <dsp:cNvSpPr/>
      </dsp:nvSpPr>
      <dsp:spPr>
        <a:xfrm>
          <a:off x="222473" y="1088239"/>
          <a:ext cx="404496" cy="404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F4004-ACEA-4BDB-87C3-1AEACF4B0291}">
      <dsp:nvSpPr>
        <dsp:cNvPr id="0" name=""/>
        <dsp:cNvSpPr/>
      </dsp:nvSpPr>
      <dsp:spPr>
        <a:xfrm>
          <a:off x="849443" y="922763"/>
          <a:ext cx="10599606" cy="73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nl-NL" sz="1900" kern="1200"/>
            <a:t>Hou het beoordelingsformulier hiervoor in de gaten.</a:t>
          </a:r>
          <a:endParaRPr lang="en-US" sz="1900" kern="1200"/>
        </a:p>
      </dsp:txBody>
      <dsp:txXfrm>
        <a:off x="849443" y="922763"/>
        <a:ext cx="10599606" cy="735448"/>
      </dsp:txXfrm>
    </dsp:sp>
    <dsp:sp modelId="{49176B5C-7C21-4378-96D3-5FEB900099AD}">
      <dsp:nvSpPr>
        <dsp:cNvPr id="0" name=""/>
        <dsp:cNvSpPr/>
      </dsp:nvSpPr>
      <dsp:spPr>
        <a:xfrm>
          <a:off x="0" y="1842075"/>
          <a:ext cx="11449049" cy="735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336D8-B63F-41E9-8126-BE77F896DEE3}">
      <dsp:nvSpPr>
        <dsp:cNvPr id="0" name=""/>
        <dsp:cNvSpPr/>
      </dsp:nvSpPr>
      <dsp:spPr>
        <a:xfrm>
          <a:off x="222473" y="2007551"/>
          <a:ext cx="404496" cy="404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DB4781-6902-4F44-8CA8-E72A1084688E}">
      <dsp:nvSpPr>
        <dsp:cNvPr id="0" name=""/>
        <dsp:cNvSpPr/>
      </dsp:nvSpPr>
      <dsp:spPr>
        <a:xfrm>
          <a:off x="849443" y="1842075"/>
          <a:ext cx="10599606" cy="73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nl-NL" sz="1900" kern="1200"/>
            <a:t>Je ontvangt een uitnodiging voor je reflectiegesprek; dit vindt dus NA de uitvoering plaats.</a:t>
          </a:r>
          <a:endParaRPr lang="en-US" sz="1900" kern="1200"/>
        </a:p>
      </dsp:txBody>
      <dsp:txXfrm>
        <a:off x="849443" y="1842075"/>
        <a:ext cx="10599606" cy="735448"/>
      </dsp:txXfrm>
    </dsp:sp>
    <dsp:sp modelId="{6EA865C5-CA5C-447B-B41B-5C0BD559F12D}">
      <dsp:nvSpPr>
        <dsp:cNvPr id="0" name=""/>
        <dsp:cNvSpPr/>
      </dsp:nvSpPr>
      <dsp:spPr>
        <a:xfrm>
          <a:off x="0" y="2761386"/>
          <a:ext cx="11449049" cy="735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89638-75D8-4A06-A284-2DF7DE08DC1A}">
      <dsp:nvSpPr>
        <dsp:cNvPr id="0" name=""/>
        <dsp:cNvSpPr/>
      </dsp:nvSpPr>
      <dsp:spPr>
        <a:xfrm>
          <a:off x="222473" y="2926862"/>
          <a:ext cx="404496" cy="404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3B4F1-CD2A-4E32-A414-8D885BF32522}">
      <dsp:nvSpPr>
        <dsp:cNvPr id="0" name=""/>
        <dsp:cNvSpPr/>
      </dsp:nvSpPr>
      <dsp:spPr>
        <a:xfrm>
          <a:off x="849443" y="2761386"/>
          <a:ext cx="10599606" cy="73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nl-NL" sz="1900" kern="1200" dirty="0"/>
            <a:t>Bereidt de mondelinge presentatie goed voor; komt alles aan bod en duurt de presentatie niet langer dan 10 minuten? </a:t>
          </a:r>
          <a:endParaRPr lang="en-US" sz="1900" kern="1200" dirty="0"/>
        </a:p>
      </dsp:txBody>
      <dsp:txXfrm>
        <a:off x="849443" y="2761386"/>
        <a:ext cx="10599606" cy="735448"/>
      </dsp:txXfrm>
    </dsp:sp>
    <dsp:sp modelId="{56D416E8-8A4D-4334-BD07-696BFE364305}">
      <dsp:nvSpPr>
        <dsp:cNvPr id="0" name=""/>
        <dsp:cNvSpPr/>
      </dsp:nvSpPr>
      <dsp:spPr>
        <a:xfrm>
          <a:off x="0" y="3680697"/>
          <a:ext cx="11449049" cy="735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B48E-C0DF-4D9D-83D7-1FCFD81E9D95}">
      <dsp:nvSpPr>
        <dsp:cNvPr id="0" name=""/>
        <dsp:cNvSpPr/>
      </dsp:nvSpPr>
      <dsp:spPr>
        <a:xfrm>
          <a:off x="222473" y="3846173"/>
          <a:ext cx="404496" cy="4044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BAD9E5-F479-40F7-A970-341A7E39E60B}">
      <dsp:nvSpPr>
        <dsp:cNvPr id="0" name=""/>
        <dsp:cNvSpPr/>
      </dsp:nvSpPr>
      <dsp:spPr>
        <a:xfrm>
          <a:off x="849443" y="3680697"/>
          <a:ext cx="10599606" cy="73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nl-NL" sz="1900" kern="1200"/>
            <a:t>Tijdens je beoordeling is er eerst tijd voor de mondelinge presentatie en daarna is er nog tijd waarin de beoordelaar je vragen kan stellen. </a:t>
          </a:r>
          <a:endParaRPr lang="en-US" sz="1900" kern="1200"/>
        </a:p>
      </dsp:txBody>
      <dsp:txXfrm>
        <a:off x="849443" y="3680697"/>
        <a:ext cx="10599606" cy="7354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24/10/2023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24-10-2023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24-10-2023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24-10-2023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24-10-2023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24-10-2023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24-10-2023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24-10-2023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24-10-2023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24-10-2023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24-10-2023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24-10-2023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24-10-2023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24-10-2023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24-10-2023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24-10-2023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873911"/>
            <a:ext cx="8676000" cy="1612489"/>
          </a:xfrm>
        </p:spPr>
        <p:txBody>
          <a:bodyPr/>
          <a:lstStyle/>
          <a:p>
            <a:r>
              <a:rPr lang="nl-NL" dirty="0"/>
              <a:t>Programma woensdag 25-10</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Tree>
    <p:extLst>
      <p:ext uri="{BB962C8B-B14F-4D97-AF65-F5344CB8AC3E}">
        <p14:creationId xmlns:p14="http://schemas.microsoft.com/office/powerpoint/2010/main" val="306057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t>Wat gaan we doen vandaag?!</a:t>
            </a:r>
          </a:p>
        </p:txBody>
      </p:sp>
      <p:sp>
        <p:nvSpPr>
          <p:cNvPr id="3" name="Tijdelijke aanduiding voor inhoud 2">
            <a:extLst>
              <a:ext uri="{FF2B5EF4-FFF2-40B4-BE49-F238E27FC236}">
                <a16:creationId xmlns:a16="http://schemas.microsoft.com/office/drawing/2014/main" id="{9F35F8CF-2E22-41DB-B391-96E969CEC7D5}"/>
              </a:ext>
            </a:extLst>
          </p:cNvPr>
          <p:cNvSpPr>
            <a:spLocks noGrp="1"/>
          </p:cNvSpPr>
          <p:nvPr>
            <p:ph idx="1"/>
          </p:nvPr>
        </p:nvSpPr>
        <p:spPr>
          <a:xfrm>
            <a:off x="444212" y="1334004"/>
            <a:ext cx="6361833" cy="4419599"/>
          </a:xfrm>
        </p:spPr>
        <p:txBody>
          <a:bodyPr/>
          <a:lstStyle/>
          <a:p>
            <a:r>
              <a:rPr lang="nl-NL" dirty="0"/>
              <a:t>Afsluitende activiteit op vrijdag 3-11?</a:t>
            </a:r>
          </a:p>
          <a:p>
            <a:endParaRPr lang="nl-NL" dirty="0"/>
          </a:p>
          <a:p>
            <a:r>
              <a:rPr lang="nl-NL" dirty="0"/>
              <a:t>Uitleg over hoofdstuk 8</a:t>
            </a:r>
          </a:p>
          <a:p>
            <a:pPr marL="0" indent="0">
              <a:buNone/>
            </a:pPr>
            <a:endParaRPr lang="nl-NL" dirty="0"/>
          </a:p>
          <a:p>
            <a:r>
              <a:rPr lang="nl-NL" dirty="0"/>
              <a:t>Werken met een groep mensen; korte workshop over de Conflictstijlen van Thomas en </a:t>
            </a:r>
            <a:r>
              <a:rPr lang="nl-NL" dirty="0" err="1"/>
              <a:t>Killman</a:t>
            </a:r>
            <a:r>
              <a:rPr lang="nl-NL" dirty="0"/>
              <a:t>.</a:t>
            </a:r>
          </a:p>
          <a:p>
            <a:endParaRPr lang="nl-NL" dirty="0"/>
          </a:p>
          <a:p>
            <a:r>
              <a:rPr lang="nl-NL" dirty="0"/>
              <a:t>Iedereen aan de slag met zijn eigen taken (zie werkblad groepsplanning). Iedere groep krijgt vandaag feedback op ingeleverde hoofdstukken. </a:t>
            </a:r>
          </a:p>
          <a:p>
            <a:endParaRPr lang="nl-NL" dirty="0"/>
          </a:p>
          <a:p>
            <a:r>
              <a:rPr lang="nl-NL" dirty="0"/>
              <a:t>10.00 uur de groep van de </a:t>
            </a:r>
            <a:r>
              <a:rPr lang="nl-NL" dirty="0" err="1"/>
              <a:t>Sustainable</a:t>
            </a:r>
            <a:r>
              <a:rPr lang="nl-NL" dirty="0"/>
              <a:t> walk geeft de rondleiding aan ons.</a:t>
            </a:r>
          </a:p>
          <a:p>
            <a:endParaRPr lang="nl-NL" dirty="0"/>
          </a:p>
          <a:p>
            <a:r>
              <a:rPr lang="nl-NL" dirty="0"/>
              <a:t>13.00 uur de groep van Yuverta doet generale repetitie van de speurtocht en de presentatie met ons. </a:t>
            </a:r>
          </a:p>
          <a:p>
            <a:endParaRPr lang="nl-NL" dirty="0"/>
          </a:p>
          <a:p>
            <a:pPr marL="0" indent="0">
              <a:buNone/>
            </a:pPr>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pic>
        <p:nvPicPr>
          <p:cNvPr id="7" name="Afbeelding 6">
            <a:extLst>
              <a:ext uri="{FF2B5EF4-FFF2-40B4-BE49-F238E27FC236}">
                <a16:creationId xmlns:a16="http://schemas.microsoft.com/office/drawing/2014/main" id="{337AE51C-A8B0-5C6B-3E51-7135B6973F8A}"/>
              </a:ext>
            </a:extLst>
          </p:cNvPr>
          <p:cNvPicPr>
            <a:picLocks noChangeAspect="1"/>
          </p:cNvPicPr>
          <p:nvPr/>
        </p:nvPicPr>
        <p:blipFill>
          <a:blip r:embed="rId2"/>
          <a:stretch>
            <a:fillRect/>
          </a:stretch>
        </p:blipFill>
        <p:spPr>
          <a:xfrm>
            <a:off x="6795653" y="1177426"/>
            <a:ext cx="4876800" cy="4876800"/>
          </a:xfrm>
          <a:prstGeom prst="rect">
            <a:avLst/>
          </a:prstGeom>
        </p:spPr>
      </p:pic>
    </p:spTree>
    <p:extLst>
      <p:ext uri="{BB962C8B-B14F-4D97-AF65-F5344CB8AC3E}">
        <p14:creationId xmlns:p14="http://schemas.microsoft.com/office/powerpoint/2010/main" val="343858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4B31B-F26B-3980-0A97-39132DCE4F09}"/>
              </a:ext>
            </a:extLst>
          </p:cNvPr>
          <p:cNvSpPr>
            <a:spLocks noGrp="1"/>
          </p:cNvSpPr>
          <p:nvPr>
            <p:ph type="title"/>
          </p:nvPr>
        </p:nvSpPr>
        <p:spPr>
          <a:xfrm>
            <a:off x="527448" y="185979"/>
            <a:ext cx="10108030" cy="1160403"/>
          </a:xfrm>
        </p:spPr>
        <p:txBody>
          <a:bodyPr/>
          <a:lstStyle/>
          <a:p>
            <a:r>
              <a:rPr lang="nl-NL" dirty="0"/>
              <a:t>Doorkijkje laatste weken</a:t>
            </a:r>
            <a:br>
              <a:rPr lang="nl-NL" dirty="0"/>
            </a:br>
            <a:endParaRPr lang="nl-NL" dirty="0"/>
          </a:p>
        </p:txBody>
      </p:sp>
      <p:sp>
        <p:nvSpPr>
          <p:cNvPr id="3" name="Tijdelijke aanduiding voor datum 2">
            <a:extLst>
              <a:ext uri="{FF2B5EF4-FFF2-40B4-BE49-F238E27FC236}">
                <a16:creationId xmlns:a16="http://schemas.microsoft.com/office/drawing/2014/main" id="{CF2796CC-F3E0-7715-5D3A-A54944F04FF3}"/>
              </a:ext>
            </a:extLst>
          </p:cNvPr>
          <p:cNvSpPr>
            <a:spLocks noGrp="1"/>
          </p:cNvSpPr>
          <p:nvPr>
            <p:ph type="dt" sz="half" idx="10"/>
          </p:nvPr>
        </p:nvSpPr>
        <p:spPr/>
        <p:txBody>
          <a:bodyPr/>
          <a:lstStyle/>
          <a:p>
            <a:fld id="{B6837ED8-77B1-4D92-8A4C-07939ECD182A}" type="datetime1">
              <a:rPr lang="nl-NL" noProof="0" smtClean="0"/>
              <a:t>24-10-2023</a:t>
            </a:fld>
            <a:endParaRPr lang="nl-NL" noProof="0"/>
          </a:p>
        </p:txBody>
      </p:sp>
      <p:sp>
        <p:nvSpPr>
          <p:cNvPr id="5" name="Tijdelijke aanduiding voor dianummer 4">
            <a:extLst>
              <a:ext uri="{FF2B5EF4-FFF2-40B4-BE49-F238E27FC236}">
                <a16:creationId xmlns:a16="http://schemas.microsoft.com/office/drawing/2014/main" id="{A83D1F7E-E5C2-F613-1489-9AB5BB550BB8}"/>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graphicFrame>
        <p:nvGraphicFramePr>
          <p:cNvPr id="8" name="Tabel 7">
            <a:extLst>
              <a:ext uri="{FF2B5EF4-FFF2-40B4-BE49-F238E27FC236}">
                <a16:creationId xmlns:a16="http://schemas.microsoft.com/office/drawing/2014/main" id="{363CC1A7-C165-2B58-4922-E7CE22A5258C}"/>
              </a:ext>
            </a:extLst>
          </p:cNvPr>
          <p:cNvGraphicFramePr>
            <a:graphicFrameLocks noGrp="1"/>
          </p:cNvGraphicFramePr>
          <p:nvPr>
            <p:extLst>
              <p:ext uri="{D42A27DB-BD31-4B8C-83A1-F6EECF244321}">
                <p14:modId xmlns:p14="http://schemas.microsoft.com/office/powerpoint/2010/main" val="2397680826"/>
              </p:ext>
            </p:extLst>
          </p:nvPr>
        </p:nvGraphicFramePr>
        <p:xfrm>
          <a:off x="683420" y="805574"/>
          <a:ext cx="11449047" cy="5913900"/>
        </p:xfrm>
        <a:graphic>
          <a:graphicData uri="http://schemas.openxmlformats.org/drawingml/2006/table">
            <a:tbl>
              <a:tblPr firstRow="1" firstCol="1" bandRow="1"/>
              <a:tblGrid>
                <a:gridCol w="564587">
                  <a:extLst>
                    <a:ext uri="{9D8B030D-6E8A-4147-A177-3AD203B41FA5}">
                      <a16:colId xmlns:a16="http://schemas.microsoft.com/office/drawing/2014/main" val="2943390215"/>
                    </a:ext>
                  </a:extLst>
                </a:gridCol>
                <a:gridCol w="1197429">
                  <a:extLst>
                    <a:ext uri="{9D8B030D-6E8A-4147-A177-3AD203B41FA5}">
                      <a16:colId xmlns:a16="http://schemas.microsoft.com/office/drawing/2014/main" val="3267149555"/>
                    </a:ext>
                  </a:extLst>
                </a:gridCol>
                <a:gridCol w="4772465">
                  <a:extLst>
                    <a:ext uri="{9D8B030D-6E8A-4147-A177-3AD203B41FA5}">
                      <a16:colId xmlns:a16="http://schemas.microsoft.com/office/drawing/2014/main" val="3005492605"/>
                    </a:ext>
                  </a:extLst>
                </a:gridCol>
                <a:gridCol w="4914566">
                  <a:extLst>
                    <a:ext uri="{9D8B030D-6E8A-4147-A177-3AD203B41FA5}">
                      <a16:colId xmlns:a16="http://schemas.microsoft.com/office/drawing/2014/main" val="2468696623"/>
                    </a:ext>
                  </a:extLst>
                </a:gridCol>
              </a:tblGrid>
              <a:tr h="242079">
                <a:tc>
                  <a:txBody>
                    <a:bodyPr/>
                    <a:lstStyle/>
                    <a:p>
                      <a:pPr>
                        <a:lnSpc>
                          <a:spcPct val="107000"/>
                        </a:lnSpc>
                        <a:spcAft>
                          <a:spcPts val="800"/>
                        </a:spcAft>
                      </a:pP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Herfstvakantie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1556077"/>
                  </a:ext>
                </a:extLst>
              </a:tr>
              <a:tr h="1665638">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Week 8</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25-10</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27-10</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Planning &amp; voorbereiding</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13</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Omgaan met conflicten en weerstand</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Conflictstijlen van Thomas en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Killman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Laatste voorbereidingen voor groep Yuverta en High </a:t>
                      </a:r>
                      <a:r>
                        <a:rPr lang="nl-NL" sz="1100" b="1"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 Campus + generale repetitie!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b="0" kern="100" dirty="0">
                          <a:effectLst/>
                          <a:latin typeface="Calibri" panose="020F0502020204030204" pitchFamily="34" charset="0"/>
                          <a:ea typeface="Calibri" panose="020F0502020204030204" pitchFamily="34" charset="0"/>
                          <a:cs typeface="Times New Roman" panose="02020603050405020304" pitchFamily="18" charset="0"/>
                        </a:rPr>
                        <a:t>Beide groepen oefenen hun presentaties met de andere studenten  en lopen de praktische zaken nog  1 keer door met docenten. </a:t>
                      </a:r>
                    </a:p>
                    <a:p>
                      <a:r>
                        <a:rPr lang="nl-NL" sz="1100" b="1" i="1" kern="100" dirty="0">
                          <a:effectLst/>
                          <a:latin typeface="Calibri" panose="020F0502020204030204" pitchFamily="34" charset="0"/>
                          <a:ea typeface="Calibri" panose="020F0502020204030204" pitchFamily="34" charset="0"/>
                          <a:cs typeface="Times New Roman" panose="02020603050405020304" pitchFamily="18" charset="0"/>
                        </a:rPr>
                        <a:t>UITVOERING donderdag: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i="1" kern="100" dirty="0">
                          <a:effectLst/>
                          <a:latin typeface="Calibri" panose="020F0502020204030204" pitchFamily="34" charset="0"/>
                          <a:ea typeface="Calibri" panose="020F0502020204030204" pitchFamily="34" charset="0"/>
                          <a:cs typeface="Times New Roman" panose="02020603050405020304" pitchFamily="18" charset="0"/>
                        </a:rPr>
                        <a:t>Yuverta + High </a:t>
                      </a:r>
                      <a:r>
                        <a:rPr lang="nl-NL" sz="1100" i="1"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i="1" kern="100" dirty="0">
                          <a:effectLst/>
                          <a:latin typeface="Calibri" panose="020F0502020204030204" pitchFamily="34" charset="0"/>
                          <a:ea typeface="Calibri" panose="020F0502020204030204" pitchFamily="34" charset="0"/>
                          <a:cs typeface="Times New Roman" panose="02020603050405020304" pitchFamily="18" charset="0"/>
                        </a:rPr>
                        <a:t> campus</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14</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Groepen van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 en Yuverta:  </a:t>
                      </a: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Toets reflectie</a:t>
                      </a: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 prehistorisch dorp: doorwerken aan laatste voorbereidingen en oefenen van presentaties met de andere studenten.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en kennistoets. </a:t>
                      </a:r>
                    </a:p>
                    <a:p>
                      <a:pPr>
                        <a:lnSpc>
                          <a:spcPct val="107000"/>
                        </a:lnSpc>
                        <a:spcAft>
                          <a:spcPts val="800"/>
                        </a:spcAft>
                      </a:pPr>
                      <a:r>
                        <a:rPr lang="nl-NL" sz="11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Afsluitende activiteit voorbereiden?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71811269"/>
                  </a:ext>
                </a:extLst>
              </a:tr>
              <a:tr h="1365713">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Week 9</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1-11</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3-11</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Planning &amp; voorbereiding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a:effectLst/>
                          <a:latin typeface="Calibri" panose="020F0502020204030204" pitchFamily="34" charset="0"/>
                          <a:ea typeface="Calibri" panose="020F0502020204030204" pitchFamily="34" charset="0"/>
                          <a:cs typeface="Times New Roman" panose="02020603050405020304" pitchFamily="18" charset="0"/>
                        </a:rPr>
                        <a:t>+ uitvoering 2 op do 2-11</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15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Theorie: nazorg naar je klanten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Incl. persbericht maken over bijeenkomst, berichtje schoolnieuwsbrief maken, bedankt berichtjes sturen naar deelnemers. </a:t>
                      </a: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en kennistoets </a:t>
                      </a:r>
                    </a:p>
                    <a:p>
                      <a:r>
                        <a:rPr lang="nl-NL" sz="1100" b="1" i="1" kern="100" dirty="0">
                          <a:effectLst/>
                          <a:latin typeface="Calibri" panose="020F0502020204030204" pitchFamily="34" charset="0"/>
                          <a:ea typeface="Calibri" panose="020F0502020204030204" pitchFamily="34" charset="0"/>
                          <a:cs typeface="Times New Roman" panose="02020603050405020304" pitchFamily="18" charset="0"/>
                        </a:rPr>
                        <a:t>UITVOERING donderdag: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i="1" kern="100" dirty="0">
                          <a:effectLst/>
                          <a:latin typeface="Calibri" panose="020F0502020204030204" pitchFamily="34" charset="0"/>
                          <a:ea typeface="Calibri" panose="020F0502020204030204" pitchFamily="34" charset="0"/>
                          <a:cs typeface="Times New Roman" panose="02020603050405020304" pitchFamily="18" charset="0"/>
                        </a:rPr>
                        <a:t>Yuverta</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16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Groepen van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 en Yuverta:  </a:t>
                      </a:r>
                    </a:p>
                    <a:p>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Toets reflectie</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en kennistoets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 prehistorisch dorp oefenen hun presentaties met de andere studenten  en lopen de praktische zaken nog  1 keer door met docenten. </a:t>
                      </a:r>
                    </a:p>
                    <a:p>
                      <a:pPr>
                        <a:lnSpc>
                          <a:spcPct val="107000"/>
                        </a:lnSpc>
                        <a:spcAft>
                          <a:spcPts val="800"/>
                        </a:spcAft>
                      </a:pPr>
                      <a:r>
                        <a:rPr lang="nl-NL" sz="11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Afsluitende activiteit.</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b="1" i="1" kern="100" dirty="0">
                          <a:effectLst/>
                          <a:latin typeface="Calibri" panose="020F0502020204030204" pitchFamily="34" charset="0"/>
                          <a:ea typeface="Calibri" panose="020F0502020204030204" pitchFamily="34" charset="0"/>
                          <a:cs typeface="Times New Roman" panose="02020603050405020304" pitchFamily="18" charset="0"/>
                        </a:rPr>
                        <a:t>UITVOERING zaterdag evenement in prehistorisch dorp is zaterdag 4-11 (16.00 – 20.00)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485431"/>
                  </a:ext>
                </a:extLst>
              </a:tr>
              <a:tr h="1324749">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Week 10</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8-11</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10-11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Evaluatie </a:t>
                      </a:r>
                    </a:p>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Do 9-11</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Groepsevaluatie met Yuverta en Prehistorisch dorp tijdens coach les door Ron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17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9.00 Kennistoets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10.30 groep Yuverta en Prehistorisch dorp werken aan presentatie voor reflectie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Vanaf 11.00 individuele reflectiegesprekken met groep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Werken aan verslag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nl-NL" sz="1100" b="1" kern="100" dirty="0">
                          <a:effectLst/>
                          <a:latin typeface="Calibri" panose="020F0502020204030204" pitchFamily="34" charset="0"/>
                          <a:ea typeface="Calibri" panose="020F0502020204030204" pitchFamily="34" charset="0"/>
                          <a:cs typeface="Times New Roman" panose="02020603050405020304" pitchFamily="18" charset="0"/>
                        </a:rPr>
                        <a:t>Lesdag 18</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Vanaf 9.00 individuele reflectiegesprekken met studenten van groepjes Prehistorisch dorp en Yuverta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13.00 uur groepsevaluatie met studenten van groep High </a:t>
                      </a:r>
                      <a:r>
                        <a:rPr lang="nl-NL" sz="1100" kern="100" dirty="0" err="1">
                          <a:effectLst/>
                          <a:latin typeface="Calibri" panose="020F0502020204030204" pitchFamily="34" charset="0"/>
                          <a:ea typeface="Calibri" panose="020F0502020204030204" pitchFamily="34" charset="0"/>
                          <a:cs typeface="Times New Roman" panose="02020603050405020304" pitchFamily="18" charset="0"/>
                        </a:rPr>
                        <a:t>tech</a:t>
                      </a: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 campus </a:t>
                      </a:r>
                    </a:p>
                    <a:p>
                      <a:pPr>
                        <a:lnSpc>
                          <a:spcPct val="107000"/>
                        </a:lnSpc>
                        <a:spcAft>
                          <a:spcPts val="800"/>
                        </a:spcAft>
                      </a:pPr>
                      <a:r>
                        <a:rPr lang="nl-NL" sz="1100" kern="100" dirty="0">
                          <a:effectLst/>
                          <a:latin typeface="Calibri" panose="020F0502020204030204" pitchFamily="34" charset="0"/>
                          <a:ea typeface="Calibri" panose="020F0502020204030204" pitchFamily="34" charset="0"/>
                          <a:cs typeface="Times New Roman" panose="02020603050405020304" pitchFamily="18" charset="0"/>
                        </a:rPr>
                        <a:t>Deadline groepsverslag inleveren = vrijdag 10-11 om 22.59 uur </a:t>
                      </a:r>
                    </a:p>
                  </a:txBody>
                  <a:tcPr marL="51744" marR="51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75370882"/>
                  </a:ext>
                </a:extLst>
              </a:tr>
            </a:tbl>
          </a:graphicData>
        </a:graphic>
      </p:graphicFrame>
    </p:spTree>
    <p:extLst>
      <p:ext uri="{BB962C8B-B14F-4D97-AF65-F5344CB8AC3E}">
        <p14:creationId xmlns:p14="http://schemas.microsoft.com/office/powerpoint/2010/main" val="182988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79F33-B105-A4E4-3B1F-B18AE47CAC4E}"/>
              </a:ext>
            </a:extLst>
          </p:cNvPr>
          <p:cNvSpPr>
            <a:spLocks noGrp="1"/>
          </p:cNvSpPr>
          <p:nvPr>
            <p:ph type="title"/>
          </p:nvPr>
        </p:nvSpPr>
        <p:spPr/>
        <p:txBody>
          <a:bodyPr/>
          <a:lstStyle/>
          <a:p>
            <a:r>
              <a:rPr lang="nl-NL" dirty="0"/>
              <a:t>Denk na over je reflectiegesprek! </a:t>
            </a:r>
          </a:p>
        </p:txBody>
      </p:sp>
      <p:sp>
        <p:nvSpPr>
          <p:cNvPr id="3" name="Tijdelijke aanduiding voor datum 2">
            <a:extLst>
              <a:ext uri="{FF2B5EF4-FFF2-40B4-BE49-F238E27FC236}">
                <a16:creationId xmlns:a16="http://schemas.microsoft.com/office/drawing/2014/main" id="{B9D08650-8E18-9006-A16E-98CCF317188A}"/>
              </a:ext>
            </a:extLst>
          </p:cNvPr>
          <p:cNvSpPr>
            <a:spLocks noGrp="1"/>
          </p:cNvSpPr>
          <p:nvPr>
            <p:ph type="dt" sz="half" idx="10"/>
          </p:nvPr>
        </p:nvSpPr>
        <p:spPr/>
        <p:txBody>
          <a:bodyPr/>
          <a:lstStyle/>
          <a:p>
            <a:fld id="{B6837ED8-77B1-4D92-8A4C-07939ECD182A}" type="datetime1">
              <a:rPr lang="nl-NL" noProof="0" smtClean="0"/>
              <a:t>24-10-2023</a:t>
            </a:fld>
            <a:endParaRPr lang="nl-NL" noProof="0"/>
          </a:p>
        </p:txBody>
      </p:sp>
      <p:sp>
        <p:nvSpPr>
          <p:cNvPr id="5" name="Tijdelijke aanduiding voor dianummer 4">
            <a:extLst>
              <a:ext uri="{FF2B5EF4-FFF2-40B4-BE49-F238E27FC236}">
                <a16:creationId xmlns:a16="http://schemas.microsoft.com/office/drawing/2014/main" id="{49CE75FD-DB16-3AF1-04FA-187CE7EEA9D4}"/>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7" name="Tekstvak 6">
            <a:extLst>
              <a:ext uri="{FF2B5EF4-FFF2-40B4-BE49-F238E27FC236}">
                <a16:creationId xmlns:a16="http://schemas.microsoft.com/office/drawing/2014/main" id="{A1B4C789-123E-6725-6E1D-D17DA9A42167}"/>
              </a:ext>
            </a:extLst>
          </p:cNvPr>
          <p:cNvSpPr txBox="1"/>
          <p:nvPr/>
        </p:nvSpPr>
        <p:spPr>
          <a:xfrm>
            <a:off x="371476" y="1153690"/>
            <a:ext cx="4701748" cy="4801314"/>
          </a:xfrm>
          <a:prstGeom prst="rect">
            <a:avLst/>
          </a:prstGeom>
          <a:noFill/>
        </p:spPr>
        <p:txBody>
          <a:bodyPr wrap="square">
            <a:spAutoFit/>
          </a:bodyPr>
          <a:lstStyle/>
          <a:p>
            <a:pPr marL="285750" indent="-285750">
              <a:buFont typeface="Arial" panose="020B0604020202020204" pitchFamily="34" charset="0"/>
              <a:buChar char="•"/>
            </a:pPr>
            <a:r>
              <a:rPr lang="nl-NL" dirty="0"/>
              <a:t>Gedurende de uitvoering van het evenement verzamel je </a:t>
            </a:r>
            <a:r>
              <a:rPr lang="nl-NL" dirty="0">
                <a:highlight>
                  <a:srgbClr val="FFFF00"/>
                </a:highlight>
              </a:rPr>
              <a:t>bewijsstukken </a:t>
            </a:r>
            <a:r>
              <a:rPr lang="nl-NL" dirty="0"/>
              <a:t>om aan te tonen hoe je aan de gestelde leerdoelen hebt gewerkt.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Gebruik daarvoor de onderdelen uit dit beoordelingsformulier.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Tijdens je mondelinge toelichting neem je de beoordelaar mee in het verloop van het evenement.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Je maakt hiervoor een </a:t>
            </a:r>
            <a:r>
              <a:rPr lang="nl-NL" dirty="0">
                <a:highlight>
                  <a:srgbClr val="FFFF00"/>
                </a:highlight>
              </a:rPr>
              <a:t>presentatie of kiest een andere vorm.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Jouw mondelinge toelichting duurt maximaal 10 minuten. </a:t>
            </a:r>
          </a:p>
        </p:txBody>
      </p:sp>
      <p:pic>
        <p:nvPicPr>
          <p:cNvPr id="9" name="Afbeelding 8">
            <a:extLst>
              <a:ext uri="{FF2B5EF4-FFF2-40B4-BE49-F238E27FC236}">
                <a16:creationId xmlns:a16="http://schemas.microsoft.com/office/drawing/2014/main" id="{7F7F5630-8DD5-620F-49A3-368C821A7C49}"/>
              </a:ext>
            </a:extLst>
          </p:cNvPr>
          <p:cNvPicPr>
            <a:picLocks noChangeAspect="1"/>
          </p:cNvPicPr>
          <p:nvPr/>
        </p:nvPicPr>
        <p:blipFill rotWithShape="1">
          <a:blip r:embed="rId2"/>
          <a:srcRect l="39914" t="36063" r="39310" b="22911"/>
          <a:stretch/>
        </p:blipFill>
        <p:spPr>
          <a:xfrm>
            <a:off x="5592000" y="966653"/>
            <a:ext cx="5060431" cy="5620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582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44212" y="392207"/>
            <a:ext cx="10108030" cy="1160403"/>
          </a:xfrm>
        </p:spPr>
        <p:txBody>
          <a:bodyPr/>
          <a:lstStyle/>
          <a:p>
            <a:r>
              <a:rPr lang="nl-NL" dirty="0"/>
              <a:t>Beoordelingsformulier Praktijk</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8" name="Tekstvak 7">
            <a:extLst>
              <a:ext uri="{FF2B5EF4-FFF2-40B4-BE49-F238E27FC236}">
                <a16:creationId xmlns:a16="http://schemas.microsoft.com/office/drawing/2014/main" id="{236DD319-B717-115D-3732-6E8FEEAEAF01}"/>
              </a:ext>
            </a:extLst>
          </p:cNvPr>
          <p:cNvSpPr txBox="1"/>
          <p:nvPr/>
        </p:nvSpPr>
        <p:spPr>
          <a:xfrm>
            <a:off x="371476" y="1130610"/>
            <a:ext cx="10108030" cy="4826386"/>
          </a:xfrm>
          <a:prstGeom prst="rect">
            <a:avLst/>
          </a:prstGeom>
          <a:noFill/>
        </p:spPr>
        <p:txBody>
          <a:bodyPr wrap="square">
            <a:spAutoFit/>
          </a:bodyPr>
          <a:lstStyle/>
          <a:p>
            <a:pPr>
              <a:spcBef>
                <a:spcPts val="200"/>
              </a:spcBef>
            </a:pPr>
            <a:r>
              <a:rPr lang="nl-NL" sz="3200" b="1" dirty="0">
                <a:effectLst/>
                <a:latin typeface="Calibri Light" panose="020F0302020204030204" pitchFamily="34" charset="0"/>
                <a:ea typeface="Times New Roman" panose="02020603050405020304" pitchFamily="18" charset="0"/>
                <a:cs typeface="Times New Roman" panose="02020603050405020304" pitchFamily="18" charset="0"/>
              </a:rPr>
              <a:t>Beoordeling </a:t>
            </a: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De beoordeling van de uitvoering van het project Evenementen bestaat uit 2 onderdelen: de uitvoering van het evenement en het reflectiegesprek. Het reflectiegesprek vindt plaats na de uitvoering van het evenement en houdt in dat je een mondelinge toelichting geeft aan de beoordelaar op het evenement en jouw rol daarin. Na jouw toelichting volgt een kort gesprek. </a:t>
            </a:r>
          </a:p>
          <a:p>
            <a:pPr>
              <a:lnSpc>
                <a:spcPct val="107000"/>
              </a:lnSpc>
              <a:spcAft>
                <a:spcPts val="80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Voorbereiding op reflectiegesprek</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Gedurende de uitvoering van het evenement verzamel je bewijsstukken om aan te tonen hoe je aan de gestelde leerdoelen hebt gewerkt. Gebruik daarvoor de onderdelen uit dit beoordelingsformulier Tijdens je mondelinge toelichting neem je de beoordelaar mee in het verloop van het evenement. Je maakt hiervoor een presentatie of kiest een andere vorm. Jouw mondelinge toelichting duurt maximaal 10 minuten. </a:t>
            </a:r>
          </a:p>
          <a:p>
            <a:pPr>
              <a:lnSpc>
                <a:spcPct val="107000"/>
              </a:lnSpc>
              <a:spcAft>
                <a:spcPts val="800"/>
              </a:spcAft>
            </a:pPr>
            <a:r>
              <a:rPr lang="nl-NL" sz="1800" b="1" dirty="0">
                <a:effectLst/>
                <a:latin typeface="Arial" panose="020B0604020202020204" pitchFamily="34" charset="0"/>
                <a:ea typeface="Calibri" panose="020F0502020204030204" pitchFamily="34" charset="0"/>
                <a:cs typeface="Times New Roman" panose="02020603050405020304" pitchFamily="18" charset="0"/>
              </a:rPr>
              <a:t>Het reflectiegesprek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Het gesprek begint met jouw mondeling toelichting. Daarna volgt er een kort gesprek met de beoordelaar. In totaal zal het reflectiegesprek maximaal 15 minuten duren. </a:t>
            </a:r>
          </a:p>
        </p:txBody>
      </p:sp>
    </p:spTree>
    <p:extLst>
      <p:ext uri="{BB962C8B-B14F-4D97-AF65-F5344CB8AC3E}">
        <p14:creationId xmlns:p14="http://schemas.microsoft.com/office/powerpoint/2010/main" val="83107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EEC1EBC-2A14-1D73-C4CB-70442053A1BC}"/>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6</a:t>
            </a:fld>
            <a:endParaRPr lang="nl-NL" noProof="0"/>
          </a:p>
        </p:txBody>
      </p:sp>
      <p:sp>
        <p:nvSpPr>
          <p:cNvPr id="3" name="Tijdelijke aanduiding voor datum 2">
            <a:extLst>
              <a:ext uri="{FF2B5EF4-FFF2-40B4-BE49-F238E27FC236}">
                <a16:creationId xmlns:a16="http://schemas.microsoft.com/office/drawing/2014/main" id="{2B9BFFA0-B26D-F624-24DC-8B1EBBD01FA3}"/>
              </a:ext>
            </a:extLst>
          </p:cNvPr>
          <p:cNvSpPr>
            <a:spLocks noGrp="1"/>
          </p:cNvSpPr>
          <p:nvPr>
            <p:ph type="dt" sz="half" idx="10"/>
          </p:nvPr>
        </p:nvSpPr>
        <p:spPr/>
        <p:txBody>
          <a:bodyPr/>
          <a:lstStyle/>
          <a:p>
            <a:pPr>
              <a:spcAft>
                <a:spcPts val="600"/>
              </a:spcAft>
            </a:pPr>
            <a:fld id="{C7589DF6-5FCC-4E20-A137-51BC7E33C7E6}" type="datetime1">
              <a:rPr lang="nl-NL" noProof="0" smtClean="0"/>
              <a:pPr>
                <a:spcAft>
                  <a:spcPts val="600"/>
                </a:spcAft>
              </a:pPr>
              <a:t>24-10-2023</a:t>
            </a:fld>
            <a:endParaRPr lang="nl-NL" noProof="0"/>
          </a:p>
        </p:txBody>
      </p:sp>
      <p:graphicFrame>
        <p:nvGraphicFramePr>
          <p:cNvPr id="7" name="Tabel 6">
            <a:extLst>
              <a:ext uri="{FF2B5EF4-FFF2-40B4-BE49-F238E27FC236}">
                <a16:creationId xmlns:a16="http://schemas.microsoft.com/office/drawing/2014/main" id="{11F42768-839F-7D0A-4589-B56AF364E26A}"/>
              </a:ext>
            </a:extLst>
          </p:cNvPr>
          <p:cNvGraphicFramePr>
            <a:graphicFrameLocks noGrp="1"/>
          </p:cNvGraphicFramePr>
          <p:nvPr/>
        </p:nvGraphicFramePr>
        <p:xfrm>
          <a:off x="1511573" y="296862"/>
          <a:ext cx="9168855" cy="5832476"/>
        </p:xfrm>
        <a:graphic>
          <a:graphicData uri="http://schemas.openxmlformats.org/drawingml/2006/table">
            <a:tbl>
              <a:tblPr firstRow="1" firstCol="1" bandRow="1">
                <a:tableStyleId>{69CF1AB2-1976-4502-BF36-3FF5EA218861}</a:tableStyleId>
              </a:tblPr>
              <a:tblGrid>
                <a:gridCol w="2220016">
                  <a:extLst>
                    <a:ext uri="{9D8B030D-6E8A-4147-A177-3AD203B41FA5}">
                      <a16:colId xmlns:a16="http://schemas.microsoft.com/office/drawing/2014/main" val="3612746699"/>
                    </a:ext>
                  </a:extLst>
                </a:gridCol>
                <a:gridCol w="6948839">
                  <a:extLst>
                    <a:ext uri="{9D8B030D-6E8A-4147-A177-3AD203B41FA5}">
                      <a16:colId xmlns:a16="http://schemas.microsoft.com/office/drawing/2014/main" val="1998930920"/>
                    </a:ext>
                  </a:extLst>
                </a:gridCol>
              </a:tblGrid>
              <a:tr h="1458119">
                <a:tc>
                  <a:txBody>
                    <a:bodyPr/>
                    <a:lstStyle/>
                    <a:p>
                      <a:pPr algn="ctr">
                        <a:lnSpc>
                          <a:spcPct val="107000"/>
                        </a:lnSpc>
                        <a:spcAft>
                          <a:spcPts val="800"/>
                        </a:spcAft>
                      </a:pPr>
                      <a:r>
                        <a:rPr lang="nl-NL" sz="2100" b="0" cap="all">
                          <a:effectLst/>
                        </a:rPr>
                        <a:t>1</a:t>
                      </a:r>
                      <a:endParaRPr lang="nl-NL" sz="2300" b="0">
                        <a:effectLst/>
                      </a:endParaRPr>
                    </a:p>
                    <a:p>
                      <a:pPr>
                        <a:lnSpc>
                          <a:spcPct val="107000"/>
                        </a:lnSpc>
                        <a:spcAft>
                          <a:spcPts val="800"/>
                        </a:spcAft>
                      </a:pPr>
                      <a:r>
                        <a:rPr lang="nl-NL" sz="1900" b="0" cap="all">
                          <a:effectLst/>
                        </a:rPr>
                        <a:t>       10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zet tijdens een evenement communicatiehulpmiddelen in.</a:t>
                      </a:r>
                    </a:p>
                    <a:p>
                      <a:pPr marL="342900" lvl="0" indent="-342900">
                        <a:buFont typeface="Arial" panose="020B0604020202020204" pitchFamily="34" charset="0"/>
                        <a:buChar char="-"/>
                      </a:pPr>
                      <a:r>
                        <a:rPr lang="nl-NL" sz="2300" b="0">
                          <a:effectLst/>
                        </a:rPr>
                        <a:t>De communicatiemiddelen zijn passend bij het evenement en de doelgroep</a:t>
                      </a:r>
                      <a:r>
                        <a:rPr lang="nl-NL" sz="2100" b="0">
                          <a:effectLst/>
                        </a:rPr>
                        <a:t>.</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3833387019"/>
                  </a:ext>
                </a:extLst>
              </a:tr>
              <a:tr h="1458119">
                <a:tc>
                  <a:txBody>
                    <a:bodyPr/>
                    <a:lstStyle/>
                    <a:p>
                      <a:pPr algn="ctr">
                        <a:lnSpc>
                          <a:spcPct val="107000"/>
                        </a:lnSpc>
                        <a:spcAft>
                          <a:spcPts val="800"/>
                        </a:spcAft>
                      </a:pPr>
                      <a:r>
                        <a:rPr lang="nl-NL" sz="2100" b="0" cap="all">
                          <a:effectLst/>
                        </a:rPr>
                        <a:t>2</a:t>
                      </a:r>
                      <a:endParaRPr lang="nl-NL" sz="2300" b="0">
                        <a:effectLst/>
                      </a:endParaRPr>
                    </a:p>
                    <a:p>
                      <a:pPr>
                        <a:lnSpc>
                          <a:spcPct val="107000"/>
                        </a:lnSpc>
                        <a:spcAft>
                          <a:spcPts val="800"/>
                        </a:spcAft>
                      </a:pPr>
                      <a:r>
                        <a:rPr lang="nl-NL" sz="1900" b="0" cap="all">
                          <a:effectLst/>
                        </a:rPr>
                        <a:t>       15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assisteert bij de opbouw van een kleinschalig evenement</a:t>
                      </a:r>
                    </a:p>
                    <a:p>
                      <a:pPr marL="342900" lvl="0" indent="-342900">
                        <a:buFont typeface="Arial" panose="020B0604020202020204" pitchFamily="34" charset="0"/>
                        <a:buChar char="-"/>
                      </a:pPr>
                      <a:r>
                        <a:rPr lang="nl-NL" sz="2300" b="0">
                          <a:effectLst/>
                        </a:rPr>
                        <a:t>Het evenement is opgebouwd volgens de afspraken en richtlijnen.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1148858361"/>
                  </a:ext>
                </a:extLst>
              </a:tr>
              <a:tr h="1814724">
                <a:tc>
                  <a:txBody>
                    <a:bodyPr/>
                    <a:lstStyle/>
                    <a:p>
                      <a:pPr algn="ctr">
                        <a:lnSpc>
                          <a:spcPct val="107000"/>
                        </a:lnSpc>
                        <a:spcAft>
                          <a:spcPts val="800"/>
                        </a:spcAft>
                      </a:pPr>
                      <a:r>
                        <a:rPr lang="nl-NL" sz="2100" b="0" cap="all">
                          <a:effectLst/>
                        </a:rPr>
                        <a:t>3</a:t>
                      </a:r>
                      <a:endParaRPr lang="nl-NL" sz="2300" b="0">
                        <a:effectLst/>
                      </a:endParaRPr>
                    </a:p>
                    <a:p>
                      <a:pPr algn="ctr">
                        <a:lnSpc>
                          <a:spcPct val="107000"/>
                        </a:lnSpc>
                        <a:spcAft>
                          <a:spcPts val="800"/>
                        </a:spcAft>
                      </a:pPr>
                      <a:r>
                        <a:rPr lang="nl-NL" sz="1900" b="0" cap="all">
                          <a:effectLst/>
                        </a:rPr>
                        <a:t>15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levert een bijdrage aan activiteiten tijdens het evenement</a:t>
                      </a:r>
                    </a:p>
                    <a:p>
                      <a:pPr marL="342900" lvl="0" indent="-342900">
                        <a:buFont typeface="Arial" panose="020B0604020202020204" pitchFamily="34" charset="0"/>
                        <a:buChar char="-"/>
                      </a:pPr>
                      <a:r>
                        <a:rPr lang="nl-NL" sz="2300" b="0">
                          <a:effectLst/>
                        </a:rPr>
                        <a:t>Je bent actief betrokken bij de uitvoering van het evenement en de activiteiten die daarbij horen.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1714458007"/>
                  </a:ext>
                </a:extLst>
              </a:tr>
              <a:tr h="1101514">
                <a:tc>
                  <a:txBody>
                    <a:bodyPr/>
                    <a:lstStyle/>
                    <a:p>
                      <a:pPr algn="ctr">
                        <a:lnSpc>
                          <a:spcPct val="107000"/>
                        </a:lnSpc>
                        <a:spcAft>
                          <a:spcPts val="800"/>
                        </a:spcAft>
                      </a:pPr>
                      <a:r>
                        <a:rPr lang="nl-NL" sz="2100" b="0" cap="all">
                          <a:effectLst/>
                        </a:rPr>
                        <a:t>4</a:t>
                      </a:r>
                      <a:endParaRPr lang="nl-NL" sz="2300" b="0">
                        <a:effectLst/>
                      </a:endParaRPr>
                    </a:p>
                    <a:p>
                      <a:pPr algn="ctr">
                        <a:lnSpc>
                          <a:spcPct val="107000"/>
                        </a:lnSpc>
                        <a:spcAft>
                          <a:spcPts val="800"/>
                        </a:spcAft>
                      </a:pPr>
                      <a:r>
                        <a:rPr lang="nl-NL" sz="1900" b="0" cap="all">
                          <a:effectLst/>
                        </a:rPr>
                        <a:t>15 punten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tc>
                  <a:txBody>
                    <a:bodyPr/>
                    <a:lstStyle/>
                    <a:p>
                      <a:r>
                        <a:rPr lang="nl-NL" sz="2300" b="0">
                          <a:effectLst/>
                        </a:rPr>
                        <a:t>Je assisteert bij de afbouw van een evenement.</a:t>
                      </a:r>
                    </a:p>
                    <a:p>
                      <a:pPr marL="342900" lvl="0" indent="-342900">
                        <a:buFont typeface="Arial" panose="020B0604020202020204" pitchFamily="34" charset="0"/>
                        <a:buChar char="-"/>
                      </a:pPr>
                      <a:r>
                        <a:rPr lang="nl-NL" sz="2300" b="0">
                          <a:effectLst/>
                        </a:rPr>
                        <a:t>Het evenement is afgebouwd volgens de afspraken en richtlijnen.</a:t>
                      </a:r>
                      <a:endParaRPr lang="nl-NL" sz="2300" b="0">
                        <a:effectLst/>
                        <a:latin typeface="Arial" panose="020B0604020202020204" pitchFamily="34" charset="0"/>
                        <a:ea typeface="Calibri" panose="020F0502020204030204" pitchFamily="34" charset="0"/>
                        <a:cs typeface="Times New Roman" panose="02020603050405020304" pitchFamily="18" charset="0"/>
                      </a:endParaRPr>
                    </a:p>
                  </a:txBody>
                  <a:tcPr marL="144752" marR="144752" marT="0" marB="0"/>
                </a:tc>
                <a:extLst>
                  <a:ext uri="{0D108BD9-81ED-4DB2-BD59-A6C34878D82A}">
                    <a16:rowId xmlns:a16="http://schemas.microsoft.com/office/drawing/2014/main" val="4223589187"/>
                  </a:ext>
                </a:extLst>
              </a:tr>
            </a:tbl>
          </a:graphicData>
        </a:graphic>
      </p:graphicFrame>
    </p:spTree>
    <p:extLst>
      <p:ext uri="{BB962C8B-B14F-4D97-AF65-F5344CB8AC3E}">
        <p14:creationId xmlns:p14="http://schemas.microsoft.com/office/powerpoint/2010/main" val="241786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EEC1EBC-2A14-1D73-C4CB-70442053A1BC}"/>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7</a:t>
            </a:fld>
            <a:endParaRPr lang="nl-NL" noProof="0"/>
          </a:p>
        </p:txBody>
      </p:sp>
      <p:sp>
        <p:nvSpPr>
          <p:cNvPr id="3" name="Tijdelijke aanduiding voor datum 2">
            <a:extLst>
              <a:ext uri="{FF2B5EF4-FFF2-40B4-BE49-F238E27FC236}">
                <a16:creationId xmlns:a16="http://schemas.microsoft.com/office/drawing/2014/main" id="{2B9BFFA0-B26D-F624-24DC-8B1EBBD01FA3}"/>
              </a:ext>
            </a:extLst>
          </p:cNvPr>
          <p:cNvSpPr>
            <a:spLocks noGrp="1"/>
          </p:cNvSpPr>
          <p:nvPr>
            <p:ph type="dt" sz="half" idx="10"/>
          </p:nvPr>
        </p:nvSpPr>
        <p:spPr/>
        <p:txBody>
          <a:bodyPr/>
          <a:lstStyle/>
          <a:p>
            <a:pPr>
              <a:spcAft>
                <a:spcPts val="600"/>
              </a:spcAft>
            </a:pPr>
            <a:fld id="{C7589DF6-5FCC-4E20-A137-51BC7E33C7E6}" type="datetime1">
              <a:rPr lang="nl-NL" noProof="0" smtClean="0"/>
              <a:pPr>
                <a:spcAft>
                  <a:spcPts val="600"/>
                </a:spcAft>
              </a:pPr>
              <a:t>24-10-2023</a:t>
            </a:fld>
            <a:endParaRPr lang="nl-NL" noProof="0"/>
          </a:p>
        </p:txBody>
      </p:sp>
      <p:graphicFrame>
        <p:nvGraphicFramePr>
          <p:cNvPr id="4" name="Tabel 3">
            <a:extLst>
              <a:ext uri="{FF2B5EF4-FFF2-40B4-BE49-F238E27FC236}">
                <a16:creationId xmlns:a16="http://schemas.microsoft.com/office/drawing/2014/main" id="{FBEEF2F9-9B11-AFA6-6E8A-8486CC4A61C9}"/>
              </a:ext>
            </a:extLst>
          </p:cNvPr>
          <p:cNvGraphicFramePr>
            <a:graphicFrameLocks noGrp="1"/>
          </p:cNvGraphicFramePr>
          <p:nvPr/>
        </p:nvGraphicFramePr>
        <p:xfrm>
          <a:off x="1033618" y="370434"/>
          <a:ext cx="10124761" cy="5832477"/>
        </p:xfrm>
        <a:graphic>
          <a:graphicData uri="http://schemas.openxmlformats.org/drawingml/2006/table">
            <a:tbl>
              <a:tblPr firstRow="1" firstCol="1" bandRow="1">
                <a:tableStyleId>{69CF1AB2-1976-4502-BF36-3FF5EA218861}</a:tableStyleId>
              </a:tblPr>
              <a:tblGrid>
                <a:gridCol w="1509639">
                  <a:extLst>
                    <a:ext uri="{9D8B030D-6E8A-4147-A177-3AD203B41FA5}">
                      <a16:colId xmlns:a16="http://schemas.microsoft.com/office/drawing/2014/main" val="3736370707"/>
                    </a:ext>
                  </a:extLst>
                </a:gridCol>
                <a:gridCol w="8615122">
                  <a:extLst>
                    <a:ext uri="{9D8B030D-6E8A-4147-A177-3AD203B41FA5}">
                      <a16:colId xmlns:a16="http://schemas.microsoft.com/office/drawing/2014/main" val="3275473304"/>
                    </a:ext>
                  </a:extLst>
                </a:gridCol>
              </a:tblGrid>
              <a:tr h="1232503">
                <a:tc>
                  <a:txBody>
                    <a:bodyPr/>
                    <a:lstStyle/>
                    <a:p>
                      <a:pPr algn="ctr">
                        <a:lnSpc>
                          <a:spcPct val="107000"/>
                        </a:lnSpc>
                        <a:spcAft>
                          <a:spcPts val="800"/>
                        </a:spcAft>
                      </a:pPr>
                      <a:r>
                        <a:rPr lang="nl-NL" sz="1700" b="0" cap="all">
                          <a:effectLst/>
                        </a:rPr>
                        <a:t>5</a:t>
                      </a:r>
                      <a:endParaRPr lang="nl-NL" sz="1900" b="0">
                        <a:effectLst/>
                      </a:endParaRPr>
                    </a:p>
                    <a:p>
                      <a:pPr algn="ctr">
                        <a:lnSpc>
                          <a:spcPct val="107000"/>
                        </a:lnSpc>
                        <a:spcAft>
                          <a:spcPts val="800"/>
                        </a:spcAft>
                      </a:pPr>
                      <a:r>
                        <a:rPr lang="nl-NL" sz="1600" b="0" cap="all">
                          <a:effectLst/>
                        </a:rPr>
                        <a:t>10 punten</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a:effectLst/>
                        </a:rPr>
                        <a:t>Je presenteert overtuigend en met verdieping  voor publiek (bezoekers van het evenement).</a:t>
                      </a:r>
                    </a:p>
                    <a:p>
                      <a:pPr marL="342900" lvl="0" indent="-342900">
                        <a:buFont typeface="Arial" panose="020B0604020202020204" pitchFamily="34" charset="0"/>
                        <a:buChar char="-"/>
                      </a:pPr>
                      <a:r>
                        <a:rPr lang="nl-NL" sz="1900" b="0">
                          <a:effectLst/>
                        </a:rPr>
                        <a:t>Je staat mensen op een professionele manier te woord, waarbij je taalgebruik afgestemd is op de omgeving.</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3800410346"/>
                  </a:ext>
                </a:extLst>
              </a:tr>
              <a:tr h="1684842">
                <a:tc>
                  <a:txBody>
                    <a:bodyPr/>
                    <a:lstStyle/>
                    <a:p>
                      <a:pPr algn="ctr">
                        <a:lnSpc>
                          <a:spcPct val="107000"/>
                        </a:lnSpc>
                        <a:spcAft>
                          <a:spcPts val="800"/>
                        </a:spcAft>
                      </a:pPr>
                      <a:r>
                        <a:rPr lang="nl-NL" sz="1700" b="0" cap="all">
                          <a:effectLst/>
                        </a:rPr>
                        <a:t>6</a:t>
                      </a:r>
                      <a:endParaRPr lang="nl-NL" sz="1900" b="0">
                        <a:effectLst/>
                      </a:endParaRPr>
                    </a:p>
                    <a:p>
                      <a:pPr algn="ctr">
                        <a:lnSpc>
                          <a:spcPct val="107000"/>
                        </a:lnSpc>
                        <a:spcAft>
                          <a:spcPts val="800"/>
                        </a:spcAft>
                      </a:pPr>
                      <a:r>
                        <a:rPr lang="nl-NL" sz="1600" b="0" cap="all">
                          <a:effectLst/>
                        </a:rPr>
                        <a:t>15 punten</a:t>
                      </a:r>
                      <a:endParaRPr lang="nl-NL" sz="1900" b="0">
                        <a:effectLst/>
                      </a:endParaRPr>
                    </a:p>
                    <a:p>
                      <a:pPr algn="ctr">
                        <a:lnSpc>
                          <a:spcPct val="107000"/>
                        </a:lnSpc>
                        <a:spcAft>
                          <a:spcPts val="800"/>
                        </a:spcAft>
                      </a:pPr>
                      <a:r>
                        <a:rPr lang="nl-NL" sz="1700" b="0" cap="all">
                          <a:effectLst/>
                        </a:rPr>
                        <a:t> </a:t>
                      </a:r>
                      <a:endParaRPr lang="nl-NL" sz="1900" b="0">
                        <a:effectLst/>
                      </a:endParaRPr>
                    </a:p>
                    <a:p>
                      <a:r>
                        <a:rPr lang="nl-NL" sz="1700" b="0" cap="all">
                          <a:effectLst/>
                        </a:rPr>
                        <a:t> </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a:effectLst/>
                        </a:rPr>
                        <a:t>Je neemt tijdens de uitvoering van je evenement een professionele beroepshouding aan.</a:t>
                      </a:r>
                    </a:p>
                    <a:p>
                      <a:pPr marL="342900" lvl="0" indent="-342900">
                        <a:buFont typeface="Arial" panose="020B0604020202020204" pitchFamily="34" charset="0"/>
                        <a:buChar char="-"/>
                      </a:pPr>
                      <a:r>
                        <a:rPr lang="nl-NL" sz="1900" b="0">
                          <a:effectLst/>
                        </a:rPr>
                        <a:t>Je gedraagt je professioneel, communiceert goed met elkaar, opdrachtgever en publiek.  </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3455803303"/>
                  </a:ext>
                </a:extLst>
              </a:tr>
              <a:tr h="1974817">
                <a:tc>
                  <a:txBody>
                    <a:bodyPr/>
                    <a:lstStyle/>
                    <a:p>
                      <a:pPr algn="ctr">
                        <a:lnSpc>
                          <a:spcPct val="107000"/>
                        </a:lnSpc>
                        <a:spcAft>
                          <a:spcPts val="800"/>
                        </a:spcAft>
                      </a:pPr>
                      <a:r>
                        <a:rPr lang="nl-NL" sz="1700" b="0" cap="all">
                          <a:effectLst/>
                        </a:rPr>
                        <a:t>7</a:t>
                      </a:r>
                      <a:endParaRPr lang="nl-NL" sz="1900" b="0">
                        <a:effectLst/>
                      </a:endParaRPr>
                    </a:p>
                    <a:p>
                      <a:pPr algn="ctr">
                        <a:lnSpc>
                          <a:spcPct val="107000"/>
                        </a:lnSpc>
                        <a:spcAft>
                          <a:spcPts val="800"/>
                        </a:spcAft>
                      </a:pPr>
                      <a:r>
                        <a:rPr lang="nl-NL" sz="1600" b="0" cap="all">
                          <a:effectLst/>
                        </a:rPr>
                        <a:t>10 punten</a:t>
                      </a:r>
                      <a:endParaRPr lang="nl-NL" sz="1900" b="0">
                        <a:effectLst/>
                      </a:endParaRPr>
                    </a:p>
                    <a:p>
                      <a:pPr algn="ctr">
                        <a:lnSpc>
                          <a:spcPct val="107000"/>
                        </a:lnSpc>
                        <a:spcAft>
                          <a:spcPts val="800"/>
                        </a:spcAft>
                      </a:pPr>
                      <a:r>
                        <a:rPr lang="nl-NL" sz="1700" b="0" cap="all">
                          <a:effectLst/>
                        </a:rPr>
                        <a:t> </a:t>
                      </a:r>
                      <a:endParaRPr lang="nl-NL" sz="1900" b="0">
                        <a:effectLst/>
                      </a:endParaRPr>
                    </a:p>
                    <a:p>
                      <a:r>
                        <a:rPr lang="nl-NL" sz="1700" b="0" cap="all">
                          <a:effectLst/>
                        </a:rPr>
                        <a:t> </a:t>
                      </a:r>
                      <a:endParaRPr lang="nl-NL" sz="1900" b="0">
                        <a:effectLst/>
                      </a:endParaRPr>
                    </a:p>
                    <a:p>
                      <a:pPr>
                        <a:lnSpc>
                          <a:spcPct val="107000"/>
                        </a:lnSpc>
                        <a:spcAft>
                          <a:spcPts val="800"/>
                        </a:spcAft>
                      </a:pPr>
                      <a:r>
                        <a:rPr lang="nl-NL" sz="1900" b="0">
                          <a:effectLst/>
                        </a:rPr>
                        <a:t> </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a:effectLst/>
                        </a:rPr>
                        <a:t>Je kan het verloop en de uitwerking van een evenement presenteren, evalueren en beknopt verslaan.</a:t>
                      </a:r>
                    </a:p>
                    <a:p>
                      <a:pPr marL="342900" lvl="0" indent="-342900">
                        <a:buFont typeface="Arial" panose="020B0604020202020204" pitchFamily="34" charset="0"/>
                        <a:buChar char="-"/>
                      </a:pPr>
                      <a:r>
                        <a:rPr lang="nl-NL" sz="1900" b="0">
                          <a:effectLst/>
                        </a:rPr>
                        <a:t>Je hebt een compleet beeld van het evenement weergegeven en welke rol jij daarin gehad hebt.</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996572422"/>
                  </a:ext>
                </a:extLst>
              </a:tr>
              <a:tr h="940315">
                <a:tc>
                  <a:txBody>
                    <a:bodyPr/>
                    <a:lstStyle/>
                    <a:p>
                      <a:pPr algn="ctr">
                        <a:lnSpc>
                          <a:spcPct val="107000"/>
                        </a:lnSpc>
                        <a:spcAft>
                          <a:spcPts val="800"/>
                        </a:spcAft>
                      </a:pPr>
                      <a:r>
                        <a:rPr lang="nl-NL" sz="1700" b="0" cap="all">
                          <a:effectLst/>
                        </a:rPr>
                        <a:t>8</a:t>
                      </a:r>
                      <a:endParaRPr lang="nl-NL" sz="1900" b="0">
                        <a:effectLst/>
                      </a:endParaRPr>
                    </a:p>
                    <a:p>
                      <a:pPr algn="ctr">
                        <a:lnSpc>
                          <a:spcPct val="107000"/>
                        </a:lnSpc>
                        <a:spcAft>
                          <a:spcPts val="800"/>
                        </a:spcAft>
                      </a:pPr>
                      <a:r>
                        <a:rPr lang="nl-NL" sz="1600" b="0" cap="all">
                          <a:effectLst/>
                        </a:rPr>
                        <a:t>10 punten</a:t>
                      </a:r>
                      <a:endParaRPr lang="nl-NL" sz="1900" b="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tc>
                  <a:txBody>
                    <a:bodyPr/>
                    <a:lstStyle/>
                    <a:p>
                      <a:r>
                        <a:rPr lang="nl-NL" sz="1900" b="0" dirty="0">
                          <a:effectLst/>
                        </a:rPr>
                        <a:t>Je reflecteert op je eigen bijdrage in het verloop van het evenement.</a:t>
                      </a:r>
                    </a:p>
                    <a:p>
                      <a:pPr marL="342900" lvl="0" indent="-342900">
                        <a:buFont typeface="Arial" panose="020B0604020202020204" pitchFamily="34" charset="0"/>
                        <a:buChar char="-"/>
                      </a:pPr>
                      <a:r>
                        <a:rPr lang="nl-NL" sz="1900" b="0" dirty="0">
                          <a:effectLst/>
                        </a:rPr>
                        <a:t>Je kunt aangeven wat je goed hebt gedaan en wat je een volgende keer anders zou doen.</a:t>
                      </a:r>
                      <a:endParaRPr lang="nl-NL" sz="1900" b="0" dirty="0">
                        <a:effectLst/>
                        <a:latin typeface="Arial" panose="020B0604020202020204" pitchFamily="34" charset="0"/>
                        <a:ea typeface="Calibri" panose="020F0502020204030204" pitchFamily="34" charset="0"/>
                        <a:cs typeface="Times New Roman" panose="02020603050405020304" pitchFamily="18" charset="0"/>
                      </a:endParaRPr>
                    </a:p>
                  </a:txBody>
                  <a:tcPr marL="119531" marR="119531" marT="0" marB="0"/>
                </a:tc>
                <a:extLst>
                  <a:ext uri="{0D108BD9-81ED-4DB2-BD59-A6C34878D82A}">
                    <a16:rowId xmlns:a16="http://schemas.microsoft.com/office/drawing/2014/main" val="3537316466"/>
                  </a:ext>
                </a:extLst>
              </a:tr>
            </a:tbl>
          </a:graphicData>
        </a:graphic>
      </p:graphicFrame>
    </p:spTree>
    <p:extLst>
      <p:ext uri="{BB962C8B-B14F-4D97-AF65-F5344CB8AC3E}">
        <p14:creationId xmlns:p14="http://schemas.microsoft.com/office/powerpoint/2010/main" val="103410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08BE7-73E2-95F4-199B-1450803A87A8}"/>
              </a:ext>
            </a:extLst>
          </p:cNvPr>
          <p:cNvSpPr>
            <a:spLocks noGrp="1"/>
          </p:cNvSpPr>
          <p:nvPr>
            <p:ph type="title"/>
          </p:nvPr>
        </p:nvSpPr>
        <p:spPr>
          <a:xfrm>
            <a:off x="371476" y="296863"/>
            <a:ext cx="10108030" cy="1160403"/>
          </a:xfrm>
        </p:spPr>
        <p:txBody>
          <a:bodyPr vert="horz" lIns="0" tIns="36000" rIns="0" bIns="0" rtlCol="0" anchor="t" anchorCtr="0">
            <a:normAutofit/>
          </a:bodyPr>
          <a:lstStyle/>
          <a:p>
            <a:r>
              <a:rPr lang="nl-NL" b="1" kern="1200" spc="0" baseline="0" dirty="0"/>
              <a:t>DUSSSSSSSSS</a:t>
            </a:r>
          </a:p>
        </p:txBody>
      </p:sp>
      <p:sp>
        <p:nvSpPr>
          <p:cNvPr id="5" name="Tijdelijke aanduiding voor dianummer 4">
            <a:extLst>
              <a:ext uri="{FF2B5EF4-FFF2-40B4-BE49-F238E27FC236}">
                <a16:creationId xmlns:a16="http://schemas.microsoft.com/office/drawing/2014/main" id="{C83245B5-FD7A-09A4-64F6-027D0EC0EEE8}"/>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8</a:t>
            </a:fld>
            <a:endParaRPr lang="nl-NL"/>
          </a:p>
        </p:txBody>
      </p:sp>
      <p:sp>
        <p:nvSpPr>
          <p:cNvPr id="3" name="Tijdelijke aanduiding voor datum 2">
            <a:extLst>
              <a:ext uri="{FF2B5EF4-FFF2-40B4-BE49-F238E27FC236}">
                <a16:creationId xmlns:a16="http://schemas.microsoft.com/office/drawing/2014/main" id="{37F1C8A1-7DC8-8200-2635-23F955067F64}"/>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24-10-2023</a:t>
            </a:fld>
            <a:endParaRPr lang="nl-NL" noProof="0"/>
          </a:p>
        </p:txBody>
      </p:sp>
      <p:graphicFrame>
        <p:nvGraphicFramePr>
          <p:cNvPr id="18" name="Tekstvak 5">
            <a:extLst>
              <a:ext uri="{FF2B5EF4-FFF2-40B4-BE49-F238E27FC236}">
                <a16:creationId xmlns:a16="http://schemas.microsoft.com/office/drawing/2014/main" id="{C447E477-DB1C-FA5D-090A-7B4EB0860CFC}"/>
              </a:ext>
            </a:extLst>
          </p:cNvPr>
          <p:cNvGraphicFramePr/>
          <p:nvPr>
            <p:extLst>
              <p:ext uri="{D42A27DB-BD31-4B8C-83A1-F6EECF244321}">
                <p14:modId xmlns:p14="http://schemas.microsoft.com/office/powerpoint/2010/main" val="4119040550"/>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226338"/>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3.xml><?xml version="1.0" encoding="utf-8"?>
<ds:datastoreItem xmlns:ds="http://schemas.openxmlformats.org/officeDocument/2006/customXml" ds:itemID="{D6BEC027-793C-4F76-870D-72A0E07E0A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28</TotalTime>
  <Words>965</Words>
  <Application>Microsoft Office PowerPoint</Application>
  <PresentationFormat>Breedbeeld</PresentationFormat>
  <Paragraphs>158</Paragraphs>
  <Slides>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Arial Black</vt:lpstr>
      <vt:lpstr>Calibri</vt:lpstr>
      <vt:lpstr>Calibri Light</vt:lpstr>
      <vt:lpstr>Yuverta</vt:lpstr>
      <vt:lpstr>Programma woensdag 25-10</vt:lpstr>
      <vt:lpstr>Wat gaan we doen vandaag?!</vt:lpstr>
      <vt:lpstr>Doorkijkje laatste weken </vt:lpstr>
      <vt:lpstr>Denk na over je reflectiegesprek! </vt:lpstr>
      <vt:lpstr>Beoordelingsformulier Praktijk</vt:lpstr>
      <vt:lpstr>PowerPoint-presentatie</vt:lpstr>
      <vt:lpstr>PowerPoint-presentatie</vt:lpstr>
      <vt:lpstr>DUSSSSSSSSS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woensdag 25-10</dc:title>
  <dc:creator>Pascalle Cup</dc:creator>
  <dc:description>Template by HQ Solutions</dc:description>
  <cp:lastModifiedBy>Pascalle Cup</cp:lastModifiedBy>
  <cp:revision>1</cp:revision>
  <dcterms:created xsi:type="dcterms:W3CDTF">2023-10-18T08:31:41Z</dcterms:created>
  <dcterms:modified xsi:type="dcterms:W3CDTF">2023-10-24T19:09:44Z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